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290" r:id="rId2"/>
    <p:sldId id="309" r:id="rId3"/>
    <p:sldId id="256" r:id="rId4"/>
    <p:sldId id="291" r:id="rId5"/>
    <p:sldId id="257" r:id="rId6"/>
    <p:sldId id="288" r:id="rId7"/>
    <p:sldId id="258" r:id="rId8"/>
    <p:sldId id="297" r:id="rId9"/>
    <p:sldId id="289" r:id="rId10"/>
    <p:sldId id="259" r:id="rId11"/>
    <p:sldId id="260" r:id="rId12"/>
    <p:sldId id="262" r:id="rId13"/>
    <p:sldId id="263" r:id="rId14"/>
    <p:sldId id="299" r:id="rId15"/>
    <p:sldId id="264" r:id="rId16"/>
    <p:sldId id="265" r:id="rId17"/>
    <p:sldId id="266" r:id="rId18"/>
    <p:sldId id="300" r:id="rId19"/>
    <p:sldId id="267" r:id="rId20"/>
    <p:sldId id="268" r:id="rId21"/>
    <p:sldId id="269" r:id="rId22"/>
    <p:sldId id="270" r:id="rId23"/>
    <p:sldId id="271" r:id="rId24"/>
    <p:sldId id="301" r:id="rId25"/>
    <p:sldId id="272" r:id="rId26"/>
    <p:sldId id="273" r:id="rId27"/>
    <p:sldId id="274" r:id="rId28"/>
    <p:sldId id="275" r:id="rId29"/>
    <p:sldId id="276" r:id="rId30"/>
    <p:sldId id="277" r:id="rId31"/>
    <p:sldId id="302" r:id="rId32"/>
    <p:sldId id="310" r:id="rId33"/>
    <p:sldId id="311" r:id="rId34"/>
    <p:sldId id="278" r:id="rId35"/>
    <p:sldId id="280" r:id="rId36"/>
    <p:sldId id="303" r:id="rId37"/>
    <p:sldId id="282" r:id="rId38"/>
    <p:sldId id="305" r:id="rId39"/>
    <p:sldId id="283" r:id="rId40"/>
    <p:sldId id="284" r:id="rId41"/>
    <p:sldId id="285" r:id="rId42"/>
    <p:sldId id="286" r:id="rId43"/>
    <p:sldId id="298" r:id="rId44"/>
    <p:sldId id="304" r:id="rId45"/>
    <p:sldId id="287" r:id="rId46"/>
    <p:sldId id="292" r:id="rId47"/>
    <p:sldId id="293" r:id="rId48"/>
    <p:sldId id="294" r:id="rId49"/>
    <p:sldId id="307" r:id="rId50"/>
    <p:sldId id="308" r:id="rId5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980DB-69FB-4893-9978-6D567393DB01}" type="datetimeFigureOut">
              <a:rPr lang="fr-FR" smtClean="0"/>
              <a:pPr/>
              <a:t>20/10/2014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B826B-7271-4B8D-A8E6-5FCA51CAEC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68303-151D-4643-B9E5-23BE803CBCA8}" type="datetimeFigureOut">
              <a:rPr lang="fr-FR" smtClean="0"/>
              <a:pPr/>
              <a:t>20/10/2014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68844-957A-415F-BB9A-953B48B764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20/10/2014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A8C-B89C-49EE-8CED-1B0BC518610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1D36-DC14-45E1-8205-107F932DC4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20/10/2014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20/10/2014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20/10/2014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20/10/2014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pPr algn="ctr"/>
            <a:r>
              <a:rPr lang="fr-FR" b="1" dirty="0" smtClean="0"/>
              <a:t>Programme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857892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fr-FR" sz="2400" b="1" u="sng" dirty="0" smtClean="0">
                <a:solidFill>
                  <a:schemeClr val="bg1">
                    <a:lumMod val="85000"/>
                  </a:schemeClr>
                </a:solidFill>
              </a:rPr>
              <a:t>INTRODUCTION A LA PHYSIOLOGIE RESPIRATOIRE </a:t>
            </a:r>
          </a:p>
          <a:p>
            <a:pPr marL="571500" indent="-571500">
              <a:buAutoNum type="romanUcPeriod"/>
            </a:pPr>
            <a:r>
              <a:rPr lang="fr-FR" b="1" u="sng" dirty="0" smtClean="0">
                <a:solidFill>
                  <a:schemeClr val="bg1">
                    <a:lumMod val="85000"/>
                  </a:schemeClr>
                </a:solidFill>
              </a:rPr>
              <a:t>LES  BASES ANATOMO-FONCTIONNELLES </a:t>
            </a:r>
          </a:p>
          <a:p>
            <a:pPr marL="571500" indent="-571500">
              <a:buAutoNum type="romanUcPeriod"/>
            </a:pPr>
            <a:r>
              <a:rPr lang="fr-FR" b="1" u="sng" dirty="0" smtClean="0">
                <a:solidFill>
                  <a:schemeClr val="bg1">
                    <a:lumMod val="85000"/>
                  </a:schemeClr>
                </a:solidFill>
              </a:rPr>
              <a:t>LA CIRCULATION PULMONAIRE </a:t>
            </a:r>
          </a:p>
          <a:p>
            <a:pPr marL="571500" indent="-571500">
              <a:buAutoNum type="romanUcPeriod"/>
            </a:pPr>
            <a:r>
              <a:rPr lang="fr-FR" b="1" u="sng" cap="all" dirty="0" smtClean="0">
                <a:solidFill>
                  <a:schemeClr val="bg1">
                    <a:lumMod val="85000"/>
                  </a:schemeClr>
                </a:solidFill>
              </a:rPr>
              <a:t>LES Espaces morts </a:t>
            </a:r>
          </a:p>
          <a:p>
            <a:pPr marL="571500" indent="-571500">
              <a:buAutoNum type="romanUcPeriod"/>
            </a:pPr>
            <a:r>
              <a:rPr lang="fr-FR" b="1" u="sng" cap="all" dirty="0" smtClean="0">
                <a:solidFill>
                  <a:schemeClr val="bg1">
                    <a:lumMod val="85000"/>
                  </a:schemeClr>
                </a:solidFill>
              </a:rPr>
              <a:t>LA  mécanique ventilatoire </a:t>
            </a:r>
          </a:p>
          <a:p>
            <a:pPr marL="571500" indent="-571500">
              <a:buAutoNum type="romanUcPeriod"/>
            </a:pPr>
            <a:r>
              <a:rPr lang="fr-FR" b="1" u="sng" cap="all" dirty="0" smtClean="0">
                <a:solidFill>
                  <a:schemeClr val="bg1">
                    <a:lumMod val="85000"/>
                  </a:schemeClr>
                </a:solidFill>
              </a:rPr>
              <a:t>LA Bronchomotricité </a:t>
            </a:r>
          </a:p>
          <a:p>
            <a:pPr marL="571500" indent="-571500">
              <a:buAutoNum type="romanUcPeriod"/>
            </a:pPr>
            <a:r>
              <a:rPr lang="fr-FR" b="1" u="sng" cap="all" dirty="0" smtClean="0">
                <a:solidFill>
                  <a:srgbClr val="C00000"/>
                </a:solidFill>
              </a:rPr>
              <a:t>LES  echanges gazeux AC</a:t>
            </a:r>
          </a:p>
          <a:p>
            <a:pPr marL="571500" indent="-571500">
              <a:buAutoNum type="romanUcPeriod"/>
            </a:pPr>
            <a:r>
              <a:rPr lang="fr-FR" b="1" cap="all" dirty="0" smtClean="0">
                <a:solidFill>
                  <a:schemeClr val="bg1">
                    <a:lumMod val="85000"/>
                  </a:schemeClr>
                </a:solidFill>
              </a:rPr>
              <a:t> Transport des gazs dans le sang  </a:t>
            </a:r>
          </a:p>
          <a:p>
            <a:pPr marL="571500" indent="-571500">
              <a:buAutoNum type="romanUcPeriod"/>
            </a:pPr>
            <a:r>
              <a:rPr lang="fr-FR" b="1" cap="all" dirty="0" smtClean="0">
                <a:solidFill>
                  <a:schemeClr val="bg1">
                    <a:lumMod val="85000"/>
                  </a:schemeClr>
                </a:solidFill>
              </a:rPr>
              <a:t>control de la ventilation pulmonaire </a:t>
            </a:r>
          </a:p>
          <a:p>
            <a:pPr marL="571500" indent="-571500">
              <a:buAutoNum type="romanUcPeriod"/>
            </a:pPr>
            <a:r>
              <a:rPr lang="fr-FR" b="1" cap="all" dirty="0" smtClean="0">
                <a:solidFill>
                  <a:schemeClr val="bg1">
                    <a:lumMod val="85000"/>
                  </a:schemeClr>
                </a:solidFill>
              </a:rPr>
              <a:t>epuration et fonction métabolique </a:t>
            </a:r>
            <a:endParaRPr lang="fr-FR" b="1" cap="all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u="sng" dirty="0" err="1" smtClean="0">
                <a:solidFill>
                  <a:schemeClr val="tx1"/>
                </a:solidFill>
              </a:rPr>
              <a:t>B.Le</a:t>
            </a:r>
            <a:r>
              <a:rPr lang="fr-FR" b="1" u="sng" dirty="0" smtClean="0">
                <a:solidFill>
                  <a:schemeClr val="tx1"/>
                </a:solidFill>
              </a:rPr>
              <a:t> sang veineux mêlé :</a:t>
            </a:r>
            <a:br>
              <a:rPr lang="fr-FR" b="1" u="sng" dirty="0" smtClean="0">
                <a:solidFill>
                  <a:schemeClr val="tx1"/>
                </a:solidFill>
              </a:rPr>
            </a:br>
            <a:endParaRPr lang="fr-FR" u="sng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5214974"/>
          </a:xfrm>
        </p:spPr>
        <p:txBody>
          <a:bodyPr>
            <a:normAutofit/>
          </a:bodyPr>
          <a:lstStyle/>
          <a:p>
            <a:r>
              <a:rPr lang="fr-FR" sz="4000" dirty="0" smtClean="0"/>
              <a:t>Il représente le mélange de tous les sangs veineux : VCS, VCI et sinus coronaire qui se drainent dans l’OD</a:t>
            </a:r>
          </a:p>
          <a:p>
            <a:r>
              <a:rPr lang="fr-FR" sz="4000" dirty="0" smtClean="0"/>
              <a:t>Il est obtenu par cathétérisme de l’artère pulmonaire.</a:t>
            </a:r>
          </a:p>
          <a:p>
            <a:endParaRPr lang="fr-FR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301038" cy="1357314"/>
          </a:xfrm>
        </p:spPr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chemeClr val="tx1"/>
                </a:solidFill>
              </a:rPr>
              <a:t>C. La membrane </a:t>
            </a:r>
            <a:r>
              <a:rPr lang="fr-FR" b="1" u="sng" dirty="0" err="1" smtClean="0">
                <a:solidFill>
                  <a:schemeClr val="tx1"/>
                </a:solidFill>
              </a:rPr>
              <a:t>alvéolo</a:t>
            </a:r>
            <a:r>
              <a:rPr lang="fr-FR" b="1" u="sng" dirty="0" smtClean="0">
                <a:solidFill>
                  <a:schemeClr val="tx1"/>
                </a:solidFill>
              </a:rPr>
              <a:t>-capillaire :</a:t>
            </a:r>
            <a:br>
              <a:rPr lang="fr-FR" b="1" u="sng" dirty="0" smtClean="0">
                <a:solidFill>
                  <a:schemeClr val="tx1"/>
                </a:solidFill>
              </a:rPr>
            </a:br>
            <a:endParaRPr lang="fr-FR" u="sng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Autofit/>
          </a:bodyPr>
          <a:lstStyle/>
          <a:p>
            <a:pPr lvl="0"/>
            <a:r>
              <a:rPr lang="fr-FR" sz="2400" dirty="0" smtClean="0"/>
              <a:t>Elle est constituée de  plusieurs couches (a</a:t>
            </a:r>
            <a:r>
              <a:rPr lang="fr-FR" dirty="0" smtClean="0"/>
              <a:t> partir de la lumière alvéolaire):</a:t>
            </a:r>
          </a:p>
          <a:p>
            <a:pPr lvl="1"/>
            <a:r>
              <a:rPr lang="fr-FR" b="1" dirty="0" smtClean="0"/>
              <a:t>Un mince film liquidien ( </a:t>
            </a:r>
            <a:r>
              <a:rPr lang="fr-FR" sz="1600" b="1" dirty="0" smtClean="0"/>
              <a:t>formé de 3 couches)</a:t>
            </a:r>
            <a:r>
              <a:rPr lang="fr-FR" sz="1400" dirty="0" smtClean="0"/>
              <a:t> :</a:t>
            </a:r>
            <a:endParaRPr lang="fr-FR" dirty="0" smtClean="0"/>
          </a:p>
          <a:p>
            <a:pPr lvl="3"/>
            <a:r>
              <a:rPr lang="fr-FR" sz="2400" u="sng" dirty="0" smtClean="0"/>
              <a:t>La substance tensio-active </a:t>
            </a:r>
            <a:r>
              <a:rPr lang="fr-FR" sz="2400" dirty="0" smtClean="0"/>
              <a:t>= surfactant synthétisé par le </a:t>
            </a:r>
            <a:r>
              <a:rPr lang="fr-FR" sz="2400" dirty="0" err="1" smtClean="0"/>
              <a:t>pneumocyte</a:t>
            </a:r>
            <a:r>
              <a:rPr lang="fr-FR" sz="2400" dirty="0" smtClean="0"/>
              <a:t> type II</a:t>
            </a:r>
            <a:endParaRPr lang="fr-FR" sz="3600" dirty="0" smtClean="0"/>
          </a:p>
          <a:p>
            <a:pPr lvl="3"/>
            <a:r>
              <a:rPr lang="fr-FR" sz="2400" u="sng" dirty="0" smtClean="0"/>
              <a:t>une couche aqueuse</a:t>
            </a:r>
            <a:r>
              <a:rPr lang="fr-FR" sz="2400" dirty="0" smtClean="0"/>
              <a:t> : contient des </a:t>
            </a:r>
            <a:r>
              <a:rPr lang="fr-FR" sz="2400" dirty="0" err="1" smtClean="0"/>
              <a:t>Ig</a:t>
            </a:r>
            <a:r>
              <a:rPr lang="fr-FR" sz="2400" dirty="0" smtClean="0"/>
              <a:t> A et des </a:t>
            </a:r>
            <a:r>
              <a:rPr lang="fr-FR" sz="2400" dirty="0" err="1" smtClean="0"/>
              <a:t>Ig</a:t>
            </a:r>
            <a:r>
              <a:rPr lang="fr-FR" sz="2400" dirty="0" smtClean="0"/>
              <a:t> G</a:t>
            </a:r>
            <a:endParaRPr lang="fr-FR" sz="3600" dirty="0" smtClean="0"/>
          </a:p>
          <a:p>
            <a:pPr lvl="3"/>
            <a:r>
              <a:rPr lang="fr-FR" sz="2400" u="sng" dirty="0" err="1" smtClean="0"/>
              <a:t>Glycocalix</a:t>
            </a:r>
            <a:r>
              <a:rPr lang="fr-FR" sz="2400" dirty="0" smtClean="0"/>
              <a:t> : formé de glycoprotéines, en contact avec la cellule alvéolaire</a:t>
            </a:r>
            <a:endParaRPr lang="fr-FR" sz="4800" dirty="0" smtClean="0"/>
          </a:p>
          <a:p>
            <a:pPr lvl="1"/>
            <a:r>
              <a:rPr lang="fr-FR" b="1" dirty="0" smtClean="0"/>
              <a:t>L’épithélium alvéolaire  </a:t>
            </a:r>
            <a:r>
              <a:rPr lang="fr-FR" dirty="0" smtClean="0"/>
              <a:t>et la membrane basale épithéliale</a:t>
            </a:r>
          </a:p>
          <a:p>
            <a:pPr lvl="1"/>
            <a:r>
              <a:rPr lang="fr-FR" b="1" dirty="0" smtClean="0"/>
              <a:t>L’endothélium capillaire</a:t>
            </a:r>
            <a:r>
              <a:rPr lang="fr-FR" dirty="0" smtClean="0"/>
              <a:t> et la membrane basale capillaire</a:t>
            </a:r>
          </a:p>
          <a:p>
            <a:endParaRPr lang="fr-F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Espace réservé du contenu 3"/>
          <p:cNvGrpSpPr>
            <a:grpSpLocks noGrp="1"/>
          </p:cNvGrpSpPr>
          <p:nvPr>
            <p:ph idx="1"/>
          </p:nvPr>
        </p:nvGrpSpPr>
        <p:grpSpPr>
          <a:xfrm>
            <a:off x="285720" y="928670"/>
            <a:ext cx="8643998" cy="4572032"/>
            <a:chOff x="714348" y="285728"/>
            <a:chExt cx="8643998" cy="5314281"/>
          </a:xfrm>
        </p:grpSpPr>
        <p:sp>
          <p:nvSpPr>
            <p:cNvPr id="5" name="ZoneTexte 30"/>
            <p:cNvSpPr txBox="1"/>
            <p:nvPr/>
          </p:nvSpPr>
          <p:spPr>
            <a:xfrm>
              <a:off x="1857356" y="2786058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 smtClean="0"/>
                <a:t>alvéole</a:t>
              </a:r>
              <a:endParaRPr lang="fr-FR" dirty="0"/>
            </a:p>
          </p:txBody>
        </p:sp>
        <p:grpSp>
          <p:nvGrpSpPr>
            <p:cNvPr id="6" name="Groupe 5"/>
            <p:cNvGrpSpPr/>
            <p:nvPr/>
          </p:nvGrpSpPr>
          <p:grpSpPr>
            <a:xfrm>
              <a:off x="714348" y="285728"/>
              <a:ext cx="8643998" cy="5314281"/>
              <a:chOff x="714348" y="285728"/>
              <a:chExt cx="8643998" cy="5314281"/>
            </a:xfrm>
          </p:grpSpPr>
          <p:grpSp>
            <p:nvGrpSpPr>
              <p:cNvPr id="7" name="Groupe 6"/>
              <p:cNvGrpSpPr/>
              <p:nvPr/>
            </p:nvGrpSpPr>
            <p:grpSpPr>
              <a:xfrm>
                <a:off x="714348" y="285728"/>
                <a:ext cx="8643998" cy="5314281"/>
                <a:chOff x="714348" y="285728"/>
                <a:chExt cx="8643998" cy="5314281"/>
              </a:xfrm>
            </p:grpSpPr>
            <p:grpSp>
              <p:nvGrpSpPr>
                <p:cNvPr id="15" name="Groupe 14"/>
                <p:cNvGrpSpPr/>
                <p:nvPr/>
              </p:nvGrpSpPr>
              <p:grpSpPr>
                <a:xfrm>
                  <a:off x="714348" y="285728"/>
                  <a:ext cx="8643998" cy="5314281"/>
                  <a:chOff x="714348" y="285728"/>
                  <a:chExt cx="8643998" cy="5314281"/>
                </a:xfrm>
              </p:grpSpPr>
              <p:grpSp>
                <p:nvGrpSpPr>
                  <p:cNvPr id="17" name="Groupe 16"/>
                  <p:cNvGrpSpPr/>
                  <p:nvPr/>
                </p:nvGrpSpPr>
                <p:grpSpPr>
                  <a:xfrm>
                    <a:off x="714348" y="863303"/>
                    <a:ext cx="8643998" cy="4736706"/>
                    <a:chOff x="714348" y="863303"/>
                    <a:chExt cx="8643998" cy="4736706"/>
                  </a:xfrm>
                </p:grpSpPr>
                <p:grpSp>
                  <p:nvGrpSpPr>
                    <p:cNvPr id="19" name="Groupe 18"/>
                    <p:cNvGrpSpPr/>
                    <p:nvPr/>
                  </p:nvGrpSpPr>
                  <p:grpSpPr>
                    <a:xfrm>
                      <a:off x="714348" y="3549851"/>
                      <a:ext cx="2214578" cy="1235342"/>
                      <a:chOff x="714348" y="3549851"/>
                      <a:chExt cx="2214578" cy="1235342"/>
                    </a:xfrm>
                  </p:grpSpPr>
                  <p:sp>
                    <p:nvSpPr>
                      <p:cNvPr id="47" name="ZoneTexte 35"/>
                      <p:cNvSpPr txBox="1"/>
                      <p:nvPr/>
                    </p:nvSpPr>
                    <p:spPr>
                      <a:xfrm>
                        <a:off x="714348" y="3549851"/>
                        <a:ext cx="2214578" cy="307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>
                        <a:defPPr>
                          <a:defRPr lang="fr-FR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r>
                          <a:rPr lang="fr-FR" sz="1400" dirty="0" smtClean="0"/>
                          <a:t>Cellule épithéliale</a:t>
                        </a:r>
                        <a:endParaRPr lang="fr-FR" sz="1400" dirty="0"/>
                      </a:p>
                    </p:txBody>
                  </p:sp>
                  <p:sp>
                    <p:nvSpPr>
                      <p:cNvPr id="48" name="ZoneTexte 36"/>
                      <p:cNvSpPr txBox="1"/>
                      <p:nvPr/>
                    </p:nvSpPr>
                    <p:spPr>
                      <a:xfrm>
                        <a:off x="714348" y="3905912"/>
                        <a:ext cx="2214578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>
                        <a:defPPr>
                          <a:defRPr lang="fr-FR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r>
                          <a:rPr lang="fr-FR" sz="1400" dirty="0" smtClean="0"/>
                          <a:t>Membrane basale épithéliale</a:t>
                        </a:r>
                        <a:endParaRPr lang="fr-FR" sz="1400" dirty="0"/>
                      </a:p>
                    </p:txBody>
                  </p:sp>
                  <p:sp>
                    <p:nvSpPr>
                      <p:cNvPr id="49" name="ZoneTexte 37"/>
                      <p:cNvSpPr txBox="1"/>
                      <p:nvPr/>
                    </p:nvSpPr>
                    <p:spPr>
                      <a:xfrm>
                        <a:off x="714348" y="4477416"/>
                        <a:ext cx="2214578" cy="307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>
                        <a:defPPr>
                          <a:defRPr lang="fr-FR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r>
                          <a:rPr lang="fr-FR" sz="1400" dirty="0" smtClean="0"/>
                          <a:t>Mince couche aqueuse</a:t>
                        </a:r>
                        <a:endParaRPr lang="fr-FR" sz="1400" dirty="0"/>
                      </a:p>
                    </p:txBody>
                  </p:sp>
                </p:grpSp>
                <p:grpSp>
                  <p:nvGrpSpPr>
                    <p:cNvPr id="20" name="Groupe 19"/>
                    <p:cNvGrpSpPr/>
                    <p:nvPr/>
                  </p:nvGrpSpPr>
                  <p:grpSpPr>
                    <a:xfrm>
                      <a:off x="3357554" y="863303"/>
                      <a:ext cx="6000792" cy="4736706"/>
                      <a:chOff x="3357554" y="863303"/>
                      <a:chExt cx="6000792" cy="4736706"/>
                    </a:xfrm>
                  </p:grpSpPr>
                  <p:grpSp>
                    <p:nvGrpSpPr>
                      <p:cNvPr id="21" name="Groupe 20"/>
                      <p:cNvGrpSpPr/>
                      <p:nvPr/>
                    </p:nvGrpSpPr>
                    <p:grpSpPr>
                      <a:xfrm>
                        <a:off x="3357554" y="863303"/>
                        <a:ext cx="5929354" cy="4736706"/>
                        <a:chOff x="3357554" y="863303"/>
                        <a:chExt cx="5929354" cy="4736706"/>
                      </a:xfrm>
                    </p:grpSpPr>
                    <p:grpSp>
                      <p:nvGrpSpPr>
                        <p:cNvPr id="24" name="Groupe 23"/>
                        <p:cNvGrpSpPr/>
                        <p:nvPr/>
                      </p:nvGrpSpPr>
                      <p:grpSpPr>
                        <a:xfrm>
                          <a:off x="3357554" y="863303"/>
                          <a:ext cx="3714776" cy="4736706"/>
                          <a:chOff x="3357554" y="863303"/>
                          <a:chExt cx="3714776" cy="4736706"/>
                        </a:xfrm>
                      </p:grpSpPr>
                      <p:grpSp>
                        <p:nvGrpSpPr>
                          <p:cNvPr id="26" name="Groupe 25"/>
                          <p:cNvGrpSpPr/>
                          <p:nvPr/>
                        </p:nvGrpSpPr>
                        <p:grpSpPr>
                          <a:xfrm>
                            <a:off x="3357554" y="863303"/>
                            <a:ext cx="3714776" cy="4736706"/>
                            <a:chOff x="3357554" y="863303"/>
                            <a:chExt cx="3714776" cy="4736706"/>
                          </a:xfrm>
                        </p:grpSpPr>
                        <p:grpSp>
                          <p:nvGrpSpPr>
                            <p:cNvPr id="28" name="Groupe 27"/>
                            <p:cNvGrpSpPr/>
                            <p:nvPr/>
                          </p:nvGrpSpPr>
                          <p:grpSpPr>
                            <a:xfrm>
                              <a:off x="3505406" y="863303"/>
                              <a:ext cx="411163" cy="4736706"/>
                              <a:chOff x="3505406" y="863303"/>
                              <a:chExt cx="411163" cy="4736706"/>
                            </a:xfrm>
                          </p:grpSpPr>
                          <p:sp>
                            <p:nvSpPr>
                              <p:cNvPr id="45" name="Forme libre 44"/>
                              <p:cNvSpPr/>
                              <p:nvPr/>
                            </p:nvSpPr>
                            <p:spPr>
                              <a:xfrm>
                                <a:off x="3505406" y="1120462"/>
                                <a:ext cx="209338" cy="4479547"/>
                              </a:xfrm>
                              <a:custGeom>
                                <a:avLst/>
                                <a:gdLst>
                                  <a:gd name="connsiteX0" fmla="*/ 64394 w 209338"/>
                                  <a:gd name="connsiteY0" fmla="*/ 0 h 4479547"/>
                                  <a:gd name="connsiteX1" fmla="*/ 90152 w 209338"/>
                                  <a:gd name="connsiteY1" fmla="*/ 77273 h 4479547"/>
                                  <a:gd name="connsiteX2" fmla="*/ 103031 w 209338"/>
                                  <a:gd name="connsiteY2" fmla="*/ 115910 h 4479547"/>
                                  <a:gd name="connsiteX3" fmla="*/ 115909 w 209338"/>
                                  <a:gd name="connsiteY3" fmla="*/ 257577 h 4479547"/>
                                  <a:gd name="connsiteX4" fmla="*/ 128788 w 209338"/>
                                  <a:gd name="connsiteY4" fmla="*/ 334851 h 4479547"/>
                                  <a:gd name="connsiteX5" fmla="*/ 154546 w 209338"/>
                                  <a:gd name="connsiteY5" fmla="*/ 643944 h 4479547"/>
                                  <a:gd name="connsiteX6" fmla="*/ 141667 w 209338"/>
                                  <a:gd name="connsiteY6" fmla="*/ 1081825 h 4479547"/>
                                  <a:gd name="connsiteX7" fmla="*/ 115909 w 209338"/>
                                  <a:gd name="connsiteY7" fmla="*/ 1159099 h 4479547"/>
                                  <a:gd name="connsiteX8" fmla="*/ 90152 w 209338"/>
                                  <a:gd name="connsiteY8" fmla="*/ 1493949 h 4479547"/>
                                  <a:gd name="connsiteX9" fmla="*/ 64394 w 209338"/>
                                  <a:gd name="connsiteY9" fmla="*/ 1532586 h 4479547"/>
                                  <a:gd name="connsiteX10" fmla="*/ 25757 w 209338"/>
                                  <a:gd name="connsiteY10" fmla="*/ 1648496 h 4479547"/>
                                  <a:gd name="connsiteX11" fmla="*/ 12878 w 209338"/>
                                  <a:gd name="connsiteY11" fmla="*/ 1687132 h 4479547"/>
                                  <a:gd name="connsiteX12" fmla="*/ 0 w 209338"/>
                                  <a:gd name="connsiteY12" fmla="*/ 1725769 h 4479547"/>
                                  <a:gd name="connsiteX13" fmla="*/ 12878 w 209338"/>
                                  <a:gd name="connsiteY13" fmla="*/ 1957589 h 4479547"/>
                                  <a:gd name="connsiteX14" fmla="*/ 38636 w 209338"/>
                                  <a:gd name="connsiteY14" fmla="*/ 2034862 h 4479547"/>
                                  <a:gd name="connsiteX15" fmla="*/ 51515 w 209338"/>
                                  <a:gd name="connsiteY15" fmla="*/ 2176530 h 4479547"/>
                                  <a:gd name="connsiteX16" fmla="*/ 103031 w 209338"/>
                                  <a:gd name="connsiteY16" fmla="*/ 2253803 h 4479547"/>
                                  <a:gd name="connsiteX17" fmla="*/ 115909 w 209338"/>
                                  <a:gd name="connsiteY17" fmla="*/ 2343955 h 4479547"/>
                                  <a:gd name="connsiteX18" fmla="*/ 128788 w 209338"/>
                                  <a:gd name="connsiteY18" fmla="*/ 2408349 h 4479547"/>
                                  <a:gd name="connsiteX19" fmla="*/ 141667 w 209338"/>
                                  <a:gd name="connsiteY19" fmla="*/ 2562896 h 4479547"/>
                                  <a:gd name="connsiteX20" fmla="*/ 154546 w 209338"/>
                                  <a:gd name="connsiteY20" fmla="*/ 2756079 h 4479547"/>
                                  <a:gd name="connsiteX21" fmla="*/ 180304 w 209338"/>
                                  <a:gd name="connsiteY21" fmla="*/ 2833352 h 4479547"/>
                                  <a:gd name="connsiteX22" fmla="*/ 193183 w 209338"/>
                                  <a:gd name="connsiteY22" fmla="*/ 3760631 h 4479547"/>
                                  <a:gd name="connsiteX23" fmla="*/ 206061 w 209338"/>
                                  <a:gd name="connsiteY23" fmla="*/ 4146997 h 4479547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  <a:cxn ang="0">
                                    <a:pos x="connsiteX3" y="connsiteY3"/>
                                  </a:cxn>
                                  <a:cxn ang="0">
                                    <a:pos x="connsiteX4" y="connsiteY4"/>
                                  </a:cxn>
                                  <a:cxn ang="0">
                                    <a:pos x="connsiteX5" y="connsiteY5"/>
                                  </a:cxn>
                                  <a:cxn ang="0">
                                    <a:pos x="connsiteX6" y="connsiteY6"/>
                                  </a:cxn>
                                  <a:cxn ang="0">
                                    <a:pos x="connsiteX7" y="connsiteY7"/>
                                  </a:cxn>
                                  <a:cxn ang="0">
                                    <a:pos x="connsiteX8" y="connsiteY8"/>
                                  </a:cxn>
                                  <a:cxn ang="0">
                                    <a:pos x="connsiteX9" y="connsiteY9"/>
                                  </a:cxn>
                                  <a:cxn ang="0">
                                    <a:pos x="connsiteX10" y="connsiteY10"/>
                                  </a:cxn>
                                  <a:cxn ang="0">
                                    <a:pos x="connsiteX11" y="connsiteY11"/>
                                  </a:cxn>
                                  <a:cxn ang="0">
                                    <a:pos x="connsiteX12" y="connsiteY12"/>
                                  </a:cxn>
                                  <a:cxn ang="0">
                                    <a:pos x="connsiteX13" y="connsiteY13"/>
                                  </a:cxn>
                                  <a:cxn ang="0">
                                    <a:pos x="connsiteX14" y="connsiteY14"/>
                                  </a:cxn>
                                  <a:cxn ang="0">
                                    <a:pos x="connsiteX15" y="connsiteY15"/>
                                  </a:cxn>
                                  <a:cxn ang="0">
                                    <a:pos x="connsiteX16" y="connsiteY16"/>
                                  </a:cxn>
                                  <a:cxn ang="0">
                                    <a:pos x="connsiteX17" y="connsiteY17"/>
                                  </a:cxn>
                                  <a:cxn ang="0">
                                    <a:pos x="connsiteX18" y="connsiteY18"/>
                                  </a:cxn>
                                  <a:cxn ang="0">
                                    <a:pos x="connsiteX19" y="connsiteY19"/>
                                  </a:cxn>
                                  <a:cxn ang="0">
                                    <a:pos x="connsiteX20" y="connsiteY20"/>
                                  </a:cxn>
                                  <a:cxn ang="0">
                                    <a:pos x="connsiteX21" y="connsiteY21"/>
                                  </a:cxn>
                                  <a:cxn ang="0">
                                    <a:pos x="connsiteX22" y="connsiteY22"/>
                                  </a:cxn>
                                  <a:cxn ang="0">
                                    <a:pos x="connsiteX23" y="connsiteY23"/>
                                  </a:cxn>
                                </a:cxnLst>
                                <a:rect l="l" t="t" r="r" b="b"/>
                                <a:pathLst>
                                  <a:path w="209338" h="4479547">
                                    <a:moveTo>
                                      <a:pt x="64394" y="0"/>
                                    </a:moveTo>
                                    <a:lnTo>
                                      <a:pt x="90152" y="77273"/>
                                    </a:lnTo>
                                    <a:lnTo>
                                      <a:pt x="103031" y="115910"/>
                                    </a:lnTo>
                                    <a:cubicBezTo>
                                      <a:pt x="107324" y="163132"/>
                                      <a:pt x="110369" y="210485"/>
                                      <a:pt x="115909" y="257577"/>
                                    </a:cubicBezTo>
                                    <a:cubicBezTo>
                                      <a:pt x="118960" y="283511"/>
                                      <a:pt x="125737" y="308917"/>
                                      <a:pt x="128788" y="334851"/>
                                    </a:cubicBezTo>
                                    <a:cubicBezTo>
                                      <a:pt x="136765" y="402652"/>
                                      <a:pt x="149799" y="582239"/>
                                      <a:pt x="154546" y="643944"/>
                                    </a:cubicBezTo>
                                    <a:cubicBezTo>
                                      <a:pt x="150253" y="789904"/>
                                      <a:pt x="152588" y="936211"/>
                                      <a:pt x="141667" y="1081825"/>
                                    </a:cubicBezTo>
                                    <a:cubicBezTo>
                                      <a:pt x="139636" y="1108900"/>
                                      <a:pt x="115909" y="1159099"/>
                                      <a:pt x="115909" y="1159099"/>
                                    </a:cubicBezTo>
                                    <a:cubicBezTo>
                                      <a:pt x="115558" y="1164007"/>
                                      <a:pt x="94128" y="1474071"/>
                                      <a:pt x="90152" y="1493949"/>
                                    </a:cubicBezTo>
                                    <a:cubicBezTo>
                                      <a:pt x="87116" y="1509127"/>
                                      <a:pt x="70681" y="1518441"/>
                                      <a:pt x="64394" y="1532586"/>
                                    </a:cubicBezTo>
                                    <a:cubicBezTo>
                                      <a:pt x="64392" y="1532591"/>
                                      <a:pt x="32197" y="1629175"/>
                                      <a:pt x="25757" y="1648496"/>
                                    </a:cubicBezTo>
                                    <a:lnTo>
                                      <a:pt x="12878" y="1687132"/>
                                    </a:lnTo>
                                    <a:lnTo>
                                      <a:pt x="0" y="1725769"/>
                                    </a:lnTo>
                                    <a:cubicBezTo>
                                      <a:pt x="4293" y="1803042"/>
                                      <a:pt x="3279" y="1880794"/>
                                      <a:pt x="12878" y="1957589"/>
                                    </a:cubicBezTo>
                                    <a:cubicBezTo>
                                      <a:pt x="16246" y="1984530"/>
                                      <a:pt x="38636" y="2034862"/>
                                      <a:pt x="38636" y="2034862"/>
                                    </a:cubicBezTo>
                                    <a:cubicBezTo>
                                      <a:pt x="42929" y="2082085"/>
                                      <a:pt x="38135" y="2131039"/>
                                      <a:pt x="51515" y="2176530"/>
                                    </a:cubicBezTo>
                                    <a:cubicBezTo>
                                      <a:pt x="60250" y="2206229"/>
                                      <a:pt x="103031" y="2253803"/>
                                      <a:pt x="103031" y="2253803"/>
                                    </a:cubicBezTo>
                                    <a:cubicBezTo>
                                      <a:pt x="107324" y="2283854"/>
                                      <a:pt x="110919" y="2314012"/>
                                      <a:pt x="115909" y="2343955"/>
                                    </a:cubicBezTo>
                                    <a:cubicBezTo>
                                      <a:pt x="119508" y="2365547"/>
                                      <a:pt x="126230" y="2386609"/>
                                      <a:pt x="128788" y="2408349"/>
                                    </a:cubicBezTo>
                                    <a:cubicBezTo>
                                      <a:pt x="134828" y="2459689"/>
                                      <a:pt x="137848" y="2511343"/>
                                      <a:pt x="141667" y="2562896"/>
                                    </a:cubicBezTo>
                                    <a:cubicBezTo>
                                      <a:pt x="146435" y="2627257"/>
                                      <a:pt x="145419" y="2692190"/>
                                      <a:pt x="154546" y="2756079"/>
                                    </a:cubicBezTo>
                                    <a:cubicBezTo>
                                      <a:pt x="158386" y="2782957"/>
                                      <a:pt x="180304" y="2833352"/>
                                      <a:pt x="180304" y="2833352"/>
                                    </a:cubicBezTo>
                                    <a:cubicBezTo>
                                      <a:pt x="184597" y="3142445"/>
                                      <a:pt x="186238" y="3451586"/>
                                      <a:pt x="193183" y="3760631"/>
                                    </a:cubicBezTo>
                                    <a:cubicBezTo>
                                      <a:pt x="209338" y="4479547"/>
                                      <a:pt x="206061" y="3567322"/>
                                      <a:pt x="206061" y="4146997"/>
                                    </a:cubicBezTo>
                                  </a:path>
                                </a:pathLst>
                              </a:custGeom>
                              <a:ln w="76200">
                                <a:solidFill>
                                  <a:srgbClr val="FFFF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fr-FR"/>
                                </a:defPPr>
                                <a:lvl1pPr marL="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algn="ctr"/>
                                <a:endParaRPr lang="fr-FR"/>
                              </a:p>
                            </p:txBody>
                          </p:sp>
                          <p:sp>
                            <p:nvSpPr>
                              <p:cNvPr id="46" name="Forme libre 45"/>
                              <p:cNvSpPr/>
                              <p:nvPr/>
                            </p:nvSpPr>
                            <p:spPr>
                              <a:xfrm rot="21396218">
                                <a:off x="3580649" y="863303"/>
                                <a:ext cx="335920" cy="4417189"/>
                              </a:xfrm>
                              <a:custGeom>
                                <a:avLst/>
                                <a:gdLst>
                                  <a:gd name="connsiteX0" fmla="*/ 218941 w 460556"/>
                                  <a:gd name="connsiteY0" fmla="*/ 36490 h 4121655"/>
                                  <a:gd name="connsiteX1" fmla="*/ 244698 w 460556"/>
                                  <a:gd name="connsiteY1" fmla="*/ 216794 h 4121655"/>
                                  <a:gd name="connsiteX2" fmla="*/ 257577 w 460556"/>
                                  <a:gd name="connsiteY2" fmla="*/ 435735 h 4121655"/>
                                  <a:gd name="connsiteX3" fmla="*/ 283335 w 460556"/>
                                  <a:gd name="connsiteY3" fmla="*/ 590282 h 4121655"/>
                                  <a:gd name="connsiteX4" fmla="*/ 309093 w 460556"/>
                                  <a:gd name="connsiteY4" fmla="*/ 628918 h 4121655"/>
                                  <a:gd name="connsiteX5" fmla="*/ 296214 w 460556"/>
                                  <a:gd name="connsiteY5" fmla="*/ 950890 h 4121655"/>
                                  <a:gd name="connsiteX6" fmla="*/ 257577 w 460556"/>
                                  <a:gd name="connsiteY6" fmla="*/ 1079679 h 4121655"/>
                                  <a:gd name="connsiteX7" fmla="*/ 231820 w 460556"/>
                                  <a:gd name="connsiteY7" fmla="*/ 1156952 h 4121655"/>
                                  <a:gd name="connsiteX8" fmla="*/ 206062 w 460556"/>
                                  <a:gd name="connsiteY8" fmla="*/ 1375893 h 4121655"/>
                                  <a:gd name="connsiteX9" fmla="*/ 180304 w 460556"/>
                                  <a:gd name="connsiteY9" fmla="*/ 1414529 h 4121655"/>
                                  <a:gd name="connsiteX10" fmla="*/ 128789 w 460556"/>
                                  <a:gd name="connsiteY10" fmla="*/ 1569076 h 4121655"/>
                                  <a:gd name="connsiteX11" fmla="*/ 115910 w 460556"/>
                                  <a:gd name="connsiteY11" fmla="*/ 1607713 h 4121655"/>
                                  <a:gd name="connsiteX12" fmla="*/ 51515 w 460556"/>
                                  <a:gd name="connsiteY12" fmla="*/ 1684986 h 4121655"/>
                                  <a:gd name="connsiteX13" fmla="*/ 38637 w 460556"/>
                                  <a:gd name="connsiteY13" fmla="*/ 1736501 h 4121655"/>
                                  <a:gd name="connsiteX14" fmla="*/ 12879 w 460556"/>
                                  <a:gd name="connsiteY14" fmla="*/ 1775138 h 4121655"/>
                                  <a:gd name="connsiteX15" fmla="*/ 0 w 460556"/>
                                  <a:gd name="connsiteY15" fmla="*/ 1813775 h 4121655"/>
                                  <a:gd name="connsiteX16" fmla="*/ 12879 w 460556"/>
                                  <a:gd name="connsiteY16" fmla="*/ 2084231 h 4121655"/>
                                  <a:gd name="connsiteX17" fmla="*/ 25758 w 460556"/>
                                  <a:gd name="connsiteY17" fmla="*/ 2148625 h 4121655"/>
                                  <a:gd name="connsiteX18" fmla="*/ 51515 w 460556"/>
                                  <a:gd name="connsiteY18" fmla="*/ 2251656 h 4121655"/>
                                  <a:gd name="connsiteX19" fmla="*/ 64394 w 460556"/>
                                  <a:gd name="connsiteY19" fmla="*/ 2290293 h 4121655"/>
                                  <a:gd name="connsiteX20" fmla="*/ 77273 w 460556"/>
                                  <a:gd name="connsiteY20" fmla="*/ 2354687 h 4121655"/>
                                  <a:gd name="connsiteX21" fmla="*/ 115910 w 460556"/>
                                  <a:gd name="connsiteY21" fmla="*/ 2444839 h 4121655"/>
                                  <a:gd name="connsiteX22" fmla="*/ 115910 w 460556"/>
                                  <a:gd name="connsiteY22" fmla="*/ 3397876 h 4121655"/>
                                  <a:gd name="connsiteX23" fmla="*/ 90152 w 460556"/>
                                  <a:gd name="connsiteY23" fmla="*/ 3513786 h 4121655"/>
                                  <a:gd name="connsiteX24" fmla="*/ 103031 w 460556"/>
                                  <a:gd name="connsiteY24" fmla="*/ 4106214 h 4121655"/>
                                  <a:gd name="connsiteX25" fmla="*/ 128789 w 460556"/>
                                  <a:gd name="connsiteY25" fmla="*/ 4067577 h 4121655"/>
                                  <a:gd name="connsiteX26" fmla="*/ 141668 w 460556"/>
                                  <a:gd name="connsiteY26" fmla="*/ 3913031 h 4121655"/>
                                  <a:gd name="connsiteX27" fmla="*/ 180304 w 460556"/>
                                  <a:gd name="connsiteY27" fmla="*/ 3874394 h 4121655"/>
                                  <a:gd name="connsiteX28" fmla="*/ 206062 w 460556"/>
                                  <a:gd name="connsiteY28" fmla="*/ 3771363 h 4121655"/>
                                  <a:gd name="connsiteX29" fmla="*/ 231820 w 460556"/>
                                  <a:gd name="connsiteY29" fmla="*/ 3655453 h 4121655"/>
                                  <a:gd name="connsiteX30" fmla="*/ 257577 w 460556"/>
                                  <a:gd name="connsiteY30" fmla="*/ 3616817 h 4121655"/>
                                  <a:gd name="connsiteX31" fmla="*/ 270456 w 460556"/>
                                  <a:gd name="connsiteY31" fmla="*/ 3462270 h 4121655"/>
                                  <a:gd name="connsiteX32" fmla="*/ 296214 w 460556"/>
                                  <a:gd name="connsiteY32" fmla="*/ 3384997 h 4121655"/>
                                  <a:gd name="connsiteX33" fmla="*/ 309093 w 460556"/>
                                  <a:gd name="connsiteY33" fmla="*/ 3346360 h 4121655"/>
                                  <a:gd name="connsiteX34" fmla="*/ 321972 w 460556"/>
                                  <a:gd name="connsiteY34" fmla="*/ 3204693 h 4121655"/>
                                  <a:gd name="connsiteX35" fmla="*/ 347729 w 460556"/>
                                  <a:gd name="connsiteY35" fmla="*/ 3127420 h 4121655"/>
                                  <a:gd name="connsiteX36" fmla="*/ 373487 w 460556"/>
                                  <a:gd name="connsiteY36" fmla="*/ 2908479 h 4121655"/>
                                  <a:gd name="connsiteX37" fmla="*/ 386366 w 460556"/>
                                  <a:gd name="connsiteY37" fmla="*/ 2869842 h 4121655"/>
                                  <a:gd name="connsiteX38" fmla="*/ 399245 w 460556"/>
                                  <a:gd name="connsiteY38" fmla="*/ 2483476 h 4121655"/>
                                  <a:gd name="connsiteX39" fmla="*/ 425003 w 460556"/>
                                  <a:gd name="connsiteY39" fmla="*/ 2187262 h 4121655"/>
                                  <a:gd name="connsiteX40" fmla="*/ 450760 w 460556"/>
                                  <a:gd name="connsiteY40" fmla="*/ 1607713 h 4121655"/>
                                  <a:gd name="connsiteX41" fmla="*/ 437882 w 460556"/>
                                  <a:gd name="connsiteY41" fmla="*/ 1350135 h 4121655"/>
                                  <a:gd name="connsiteX42" fmla="*/ 450760 w 460556"/>
                                  <a:gd name="connsiteY42" fmla="*/ 1221346 h 4121655"/>
                                  <a:gd name="connsiteX43" fmla="*/ 425003 w 460556"/>
                                  <a:gd name="connsiteY43" fmla="*/ 860738 h 4121655"/>
                                  <a:gd name="connsiteX44" fmla="*/ 399245 w 460556"/>
                                  <a:gd name="connsiteY44" fmla="*/ 603160 h 4121655"/>
                                  <a:gd name="connsiteX45" fmla="*/ 386366 w 460556"/>
                                  <a:gd name="connsiteY45" fmla="*/ 564524 h 4121655"/>
                                  <a:gd name="connsiteX46" fmla="*/ 360608 w 460556"/>
                                  <a:gd name="connsiteY46" fmla="*/ 525887 h 4121655"/>
                                  <a:gd name="connsiteX47" fmla="*/ 347729 w 460556"/>
                                  <a:gd name="connsiteY47" fmla="*/ 474372 h 4121655"/>
                                  <a:gd name="connsiteX48" fmla="*/ 321972 w 460556"/>
                                  <a:gd name="connsiteY48" fmla="*/ 435735 h 4121655"/>
                                  <a:gd name="connsiteX49" fmla="*/ 218941 w 460556"/>
                                  <a:gd name="connsiteY49" fmla="*/ 36490 h 4121655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  <a:cxn ang="0">
                                    <a:pos x="connsiteX3" y="connsiteY3"/>
                                  </a:cxn>
                                  <a:cxn ang="0">
                                    <a:pos x="connsiteX4" y="connsiteY4"/>
                                  </a:cxn>
                                  <a:cxn ang="0">
                                    <a:pos x="connsiteX5" y="connsiteY5"/>
                                  </a:cxn>
                                  <a:cxn ang="0">
                                    <a:pos x="connsiteX6" y="connsiteY6"/>
                                  </a:cxn>
                                  <a:cxn ang="0">
                                    <a:pos x="connsiteX7" y="connsiteY7"/>
                                  </a:cxn>
                                  <a:cxn ang="0">
                                    <a:pos x="connsiteX8" y="connsiteY8"/>
                                  </a:cxn>
                                  <a:cxn ang="0">
                                    <a:pos x="connsiteX9" y="connsiteY9"/>
                                  </a:cxn>
                                  <a:cxn ang="0">
                                    <a:pos x="connsiteX10" y="connsiteY10"/>
                                  </a:cxn>
                                  <a:cxn ang="0">
                                    <a:pos x="connsiteX11" y="connsiteY11"/>
                                  </a:cxn>
                                  <a:cxn ang="0">
                                    <a:pos x="connsiteX12" y="connsiteY12"/>
                                  </a:cxn>
                                  <a:cxn ang="0">
                                    <a:pos x="connsiteX13" y="connsiteY13"/>
                                  </a:cxn>
                                  <a:cxn ang="0">
                                    <a:pos x="connsiteX14" y="connsiteY14"/>
                                  </a:cxn>
                                  <a:cxn ang="0">
                                    <a:pos x="connsiteX15" y="connsiteY15"/>
                                  </a:cxn>
                                  <a:cxn ang="0">
                                    <a:pos x="connsiteX16" y="connsiteY16"/>
                                  </a:cxn>
                                  <a:cxn ang="0">
                                    <a:pos x="connsiteX17" y="connsiteY17"/>
                                  </a:cxn>
                                  <a:cxn ang="0">
                                    <a:pos x="connsiteX18" y="connsiteY18"/>
                                  </a:cxn>
                                  <a:cxn ang="0">
                                    <a:pos x="connsiteX19" y="connsiteY19"/>
                                  </a:cxn>
                                  <a:cxn ang="0">
                                    <a:pos x="connsiteX20" y="connsiteY20"/>
                                  </a:cxn>
                                  <a:cxn ang="0">
                                    <a:pos x="connsiteX21" y="connsiteY21"/>
                                  </a:cxn>
                                  <a:cxn ang="0">
                                    <a:pos x="connsiteX22" y="connsiteY22"/>
                                  </a:cxn>
                                  <a:cxn ang="0">
                                    <a:pos x="connsiteX23" y="connsiteY23"/>
                                  </a:cxn>
                                  <a:cxn ang="0">
                                    <a:pos x="connsiteX24" y="connsiteY24"/>
                                  </a:cxn>
                                  <a:cxn ang="0">
                                    <a:pos x="connsiteX25" y="connsiteY25"/>
                                  </a:cxn>
                                  <a:cxn ang="0">
                                    <a:pos x="connsiteX26" y="connsiteY26"/>
                                  </a:cxn>
                                  <a:cxn ang="0">
                                    <a:pos x="connsiteX27" y="connsiteY27"/>
                                  </a:cxn>
                                  <a:cxn ang="0">
                                    <a:pos x="connsiteX28" y="connsiteY28"/>
                                  </a:cxn>
                                  <a:cxn ang="0">
                                    <a:pos x="connsiteX29" y="connsiteY29"/>
                                  </a:cxn>
                                  <a:cxn ang="0">
                                    <a:pos x="connsiteX30" y="connsiteY30"/>
                                  </a:cxn>
                                  <a:cxn ang="0">
                                    <a:pos x="connsiteX31" y="connsiteY31"/>
                                  </a:cxn>
                                  <a:cxn ang="0">
                                    <a:pos x="connsiteX32" y="connsiteY32"/>
                                  </a:cxn>
                                  <a:cxn ang="0">
                                    <a:pos x="connsiteX33" y="connsiteY33"/>
                                  </a:cxn>
                                  <a:cxn ang="0">
                                    <a:pos x="connsiteX34" y="connsiteY34"/>
                                  </a:cxn>
                                  <a:cxn ang="0">
                                    <a:pos x="connsiteX35" y="connsiteY35"/>
                                  </a:cxn>
                                  <a:cxn ang="0">
                                    <a:pos x="connsiteX36" y="connsiteY36"/>
                                  </a:cxn>
                                  <a:cxn ang="0">
                                    <a:pos x="connsiteX37" y="connsiteY37"/>
                                  </a:cxn>
                                  <a:cxn ang="0">
                                    <a:pos x="connsiteX38" y="connsiteY38"/>
                                  </a:cxn>
                                  <a:cxn ang="0">
                                    <a:pos x="connsiteX39" y="connsiteY39"/>
                                  </a:cxn>
                                  <a:cxn ang="0">
                                    <a:pos x="connsiteX40" y="connsiteY40"/>
                                  </a:cxn>
                                  <a:cxn ang="0">
                                    <a:pos x="connsiteX41" y="connsiteY41"/>
                                  </a:cxn>
                                  <a:cxn ang="0">
                                    <a:pos x="connsiteX42" y="connsiteY42"/>
                                  </a:cxn>
                                  <a:cxn ang="0">
                                    <a:pos x="connsiteX43" y="connsiteY43"/>
                                  </a:cxn>
                                  <a:cxn ang="0">
                                    <a:pos x="connsiteX44" y="connsiteY44"/>
                                  </a:cxn>
                                  <a:cxn ang="0">
                                    <a:pos x="connsiteX45" y="connsiteY45"/>
                                  </a:cxn>
                                  <a:cxn ang="0">
                                    <a:pos x="connsiteX46" y="connsiteY46"/>
                                  </a:cxn>
                                  <a:cxn ang="0">
                                    <a:pos x="connsiteX47" y="connsiteY47"/>
                                  </a:cxn>
                                  <a:cxn ang="0">
                                    <a:pos x="connsiteX48" y="connsiteY48"/>
                                  </a:cxn>
                                  <a:cxn ang="0">
                                    <a:pos x="connsiteX49" y="connsiteY49"/>
                                  </a:cxn>
                                </a:cxnLst>
                                <a:rect l="l" t="t" r="r" b="b"/>
                                <a:pathLst>
                                  <a:path w="460556" h="4121655">
                                    <a:moveTo>
                                      <a:pt x="218941" y="36490"/>
                                    </a:moveTo>
                                    <a:cubicBezTo>
                                      <a:pt x="206062" y="0"/>
                                      <a:pt x="234438" y="73148"/>
                                      <a:pt x="244698" y="216794"/>
                                    </a:cubicBezTo>
                                    <a:cubicBezTo>
                                      <a:pt x="249906" y="289715"/>
                                      <a:pt x="251970" y="362844"/>
                                      <a:pt x="257577" y="435735"/>
                                    </a:cubicBezTo>
                                    <a:cubicBezTo>
                                      <a:pt x="260174" y="469492"/>
                                      <a:pt x="262277" y="548167"/>
                                      <a:pt x="283335" y="590282"/>
                                    </a:cubicBezTo>
                                    <a:cubicBezTo>
                                      <a:pt x="290257" y="604126"/>
                                      <a:pt x="300507" y="616039"/>
                                      <a:pt x="309093" y="628918"/>
                                    </a:cubicBezTo>
                                    <a:cubicBezTo>
                                      <a:pt x="304800" y="736242"/>
                                      <a:pt x="303129" y="843703"/>
                                      <a:pt x="296214" y="950890"/>
                                    </a:cubicBezTo>
                                    <a:cubicBezTo>
                                      <a:pt x="289938" y="1048162"/>
                                      <a:pt x="287838" y="1004027"/>
                                      <a:pt x="257577" y="1079679"/>
                                    </a:cubicBezTo>
                                    <a:cubicBezTo>
                                      <a:pt x="247494" y="1104888"/>
                                      <a:pt x="231820" y="1156952"/>
                                      <a:pt x="231820" y="1156952"/>
                                    </a:cubicBezTo>
                                    <a:cubicBezTo>
                                      <a:pt x="229785" y="1185438"/>
                                      <a:pt x="235334" y="1317350"/>
                                      <a:pt x="206062" y="1375893"/>
                                    </a:cubicBezTo>
                                    <a:cubicBezTo>
                                      <a:pt x="199140" y="1389737"/>
                                      <a:pt x="188890" y="1401650"/>
                                      <a:pt x="180304" y="1414529"/>
                                    </a:cubicBezTo>
                                    <a:lnTo>
                                      <a:pt x="128789" y="1569076"/>
                                    </a:lnTo>
                                    <a:cubicBezTo>
                                      <a:pt x="124496" y="1581955"/>
                                      <a:pt x="125510" y="1598114"/>
                                      <a:pt x="115910" y="1607713"/>
                                    </a:cubicBezTo>
                                    <a:cubicBezTo>
                                      <a:pt x="66328" y="1657294"/>
                                      <a:pt x="87376" y="1631195"/>
                                      <a:pt x="51515" y="1684986"/>
                                    </a:cubicBezTo>
                                    <a:cubicBezTo>
                                      <a:pt x="47222" y="1702158"/>
                                      <a:pt x="45609" y="1720232"/>
                                      <a:pt x="38637" y="1736501"/>
                                    </a:cubicBezTo>
                                    <a:cubicBezTo>
                                      <a:pt x="32540" y="1750728"/>
                                      <a:pt x="19801" y="1761293"/>
                                      <a:pt x="12879" y="1775138"/>
                                    </a:cubicBezTo>
                                    <a:cubicBezTo>
                                      <a:pt x="6808" y="1787280"/>
                                      <a:pt x="4293" y="1800896"/>
                                      <a:pt x="0" y="1813775"/>
                                    </a:cubicBezTo>
                                    <a:cubicBezTo>
                                      <a:pt x="4293" y="1903927"/>
                                      <a:pt x="5957" y="1994243"/>
                                      <a:pt x="12879" y="2084231"/>
                                    </a:cubicBezTo>
                                    <a:cubicBezTo>
                                      <a:pt x="14558" y="2106056"/>
                                      <a:pt x="20836" y="2127296"/>
                                      <a:pt x="25758" y="2148625"/>
                                    </a:cubicBezTo>
                                    <a:cubicBezTo>
                                      <a:pt x="33718" y="2183119"/>
                                      <a:pt x="40320" y="2218072"/>
                                      <a:pt x="51515" y="2251656"/>
                                    </a:cubicBezTo>
                                    <a:cubicBezTo>
                                      <a:pt x="55808" y="2264535"/>
                                      <a:pt x="61101" y="2277123"/>
                                      <a:pt x="64394" y="2290293"/>
                                    </a:cubicBezTo>
                                    <a:cubicBezTo>
                                      <a:pt x="69703" y="2311529"/>
                                      <a:pt x="71964" y="2333451"/>
                                      <a:pt x="77273" y="2354687"/>
                                    </a:cubicBezTo>
                                    <a:cubicBezTo>
                                      <a:pt x="86748" y="2392588"/>
                                      <a:pt x="97480" y="2407979"/>
                                      <a:pt x="115910" y="2444839"/>
                                    </a:cubicBezTo>
                                    <a:cubicBezTo>
                                      <a:pt x="186165" y="2796113"/>
                                      <a:pt x="138887" y="2536250"/>
                                      <a:pt x="115910" y="3397876"/>
                                    </a:cubicBezTo>
                                    <a:cubicBezTo>
                                      <a:pt x="114596" y="3447149"/>
                                      <a:pt x="104116" y="3471894"/>
                                      <a:pt x="90152" y="3513786"/>
                                    </a:cubicBezTo>
                                    <a:cubicBezTo>
                                      <a:pt x="94445" y="3711262"/>
                                      <a:pt x="89284" y="3909170"/>
                                      <a:pt x="103031" y="4106214"/>
                                    </a:cubicBezTo>
                                    <a:cubicBezTo>
                                      <a:pt x="104108" y="4121655"/>
                                      <a:pt x="125753" y="4082755"/>
                                      <a:pt x="128789" y="4067577"/>
                                    </a:cubicBezTo>
                                    <a:cubicBezTo>
                                      <a:pt x="138927" y="4016887"/>
                                      <a:pt x="128349" y="3962979"/>
                                      <a:pt x="141668" y="3913031"/>
                                    </a:cubicBezTo>
                                    <a:cubicBezTo>
                                      <a:pt x="146361" y="3895433"/>
                                      <a:pt x="167425" y="3887273"/>
                                      <a:pt x="180304" y="3874394"/>
                                    </a:cubicBezTo>
                                    <a:cubicBezTo>
                                      <a:pt x="198178" y="3820773"/>
                                      <a:pt x="193629" y="3839746"/>
                                      <a:pt x="206062" y="3771363"/>
                                    </a:cubicBezTo>
                                    <a:cubicBezTo>
                                      <a:pt x="211715" y="3740270"/>
                                      <a:pt x="215600" y="3687893"/>
                                      <a:pt x="231820" y="3655453"/>
                                    </a:cubicBezTo>
                                    <a:cubicBezTo>
                                      <a:pt x="238742" y="3641609"/>
                                      <a:pt x="248991" y="3629696"/>
                                      <a:pt x="257577" y="3616817"/>
                                    </a:cubicBezTo>
                                    <a:cubicBezTo>
                                      <a:pt x="261870" y="3565301"/>
                                      <a:pt x="261957" y="3513261"/>
                                      <a:pt x="270456" y="3462270"/>
                                    </a:cubicBezTo>
                                    <a:cubicBezTo>
                                      <a:pt x="274920" y="3435488"/>
                                      <a:pt x="287628" y="3410755"/>
                                      <a:pt x="296214" y="3384997"/>
                                    </a:cubicBezTo>
                                    <a:lnTo>
                                      <a:pt x="309093" y="3346360"/>
                                    </a:lnTo>
                                    <a:cubicBezTo>
                                      <a:pt x="313386" y="3299138"/>
                                      <a:pt x="313732" y="3251389"/>
                                      <a:pt x="321972" y="3204693"/>
                                    </a:cubicBezTo>
                                    <a:cubicBezTo>
                                      <a:pt x="326690" y="3177955"/>
                                      <a:pt x="347729" y="3127420"/>
                                      <a:pt x="347729" y="3127420"/>
                                    </a:cubicBezTo>
                                    <a:cubicBezTo>
                                      <a:pt x="354309" y="3055042"/>
                                      <a:pt x="357583" y="2980044"/>
                                      <a:pt x="373487" y="2908479"/>
                                    </a:cubicBezTo>
                                    <a:cubicBezTo>
                                      <a:pt x="376432" y="2895227"/>
                                      <a:pt x="382073" y="2882721"/>
                                      <a:pt x="386366" y="2869842"/>
                                    </a:cubicBezTo>
                                    <a:cubicBezTo>
                                      <a:pt x="390659" y="2741053"/>
                                      <a:pt x="393880" y="2612224"/>
                                      <a:pt x="399245" y="2483476"/>
                                    </a:cubicBezTo>
                                    <a:cubicBezTo>
                                      <a:pt x="408888" y="2252052"/>
                                      <a:pt x="398205" y="2321252"/>
                                      <a:pt x="425003" y="2187262"/>
                                    </a:cubicBezTo>
                                    <a:cubicBezTo>
                                      <a:pt x="442467" y="1960234"/>
                                      <a:pt x="450760" y="1885645"/>
                                      <a:pt x="450760" y="1607713"/>
                                    </a:cubicBezTo>
                                    <a:cubicBezTo>
                                      <a:pt x="450760" y="1521746"/>
                                      <a:pt x="442175" y="1435994"/>
                                      <a:pt x="437882" y="1350135"/>
                                    </a:cubicBezTo>
                                    <a:cubicBezTo>
                                      <a:pt x="442175" y="1307205"/>
                                      <a:pt x="450760" y="1264490"/>
                                      <a:pt x="450760" y="1221346"/>
                                    </a:cubicBezTo>
                                    <a:cubicBezTo>
                                      <a:pt x="450760" y="949026"/>
                                      <a:pt x="460556" y="1002947"/>
                                      <a:pt x="425003" y="860738"/>
                                    </a:cubicBezTo>
                                    <a:cubicBezTo>
                                      <a:pt x="415619" y="710599"/>
                                      <a:pt x="427633" y="702516"/>
                                      <a:pt x="399245" y="603160"/>
                                    </a:cubicBezTo>
                                    <a:cubicBezTo>
                                      <a:pt x="395516" y="590107"/>
                                      <a:pt x="392437" y="576666"/>
                                      <a:pt x="386366" y="564524"/>
                                    </a:cubicBezTo>
                                    <a:cubicBezTo>
                                      <a:pt x="379444" y="550680"/>
                                      <a:pt x="369194" y="538766"/>
                                      <a:pt x="360608" y="525887"/>
                                    </a:cubicBezTo>
                                    <a:cubicBezTo>
                                      <a:pt x="356315" y="508715"/>
                                      <a:pt x="354701" y="490641"/>
                                      <a:pt x="347729" y="474372"/>
                                    </a:cubicBezTo>
                                    <a:cubicBezTo>
                                      <a:pt x="341632" y="460145"/>
                                      <a:pt x="323463" y="451141"/>
                                      <a:pt x="321972" y="435735"/>
                                    </a:cubicBezTo>
                                    <a:cubicBezTo>
                                      <a:pt x="284999" y="53676"/>
                                      <a:pt x="231820" y="72980"/>
                                      <a:pt x="218941" y="36490"/>
                                    </a:cubicBezTo>
                                    <a:close/>
                                  </a:path>
                                </a:pathLst>
                              </a:custGeom>
                              <a:solidFill>
                                <a:schemeClr val="bg1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fr-FR"/>
                                </a:defPPr>
                                <a:lvl1pPr marL="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algn="ctr"/>
                                <a:endParaRPr lang="fr-FR"/>
                              </a:p>
                            </p:txBody>
                          </p:sp>
                        </p:grpSp>
                        <p:grpSp>
                          <p:nvGrpSpPr>
                            <p:cNvPr id="29" name="Groupe 28"/>
                            <p:cNvGrpSpPr/>
                            <p:nvPr/>
                          </p:nvGrpSpPr>
                          <p:grpSpPr>
                            <a:xfrm>
                              <a:off x="3357554" y="985234"/>
                              <a:ext cx="3714776" cy="4596430"/>
                              <a:chOff x="3357554" y="985234"/>
                              <a:chExt cx="3714776" cy="4596430"/>
                            </a:xfrm>
                          </p:grpSpPr>
                          <p:sp>
                            <p:nvSpPr>
                              <p:cNvPr id="33" name="Arc 32"/>
                              <p:cNvSpPr/>
                              <p:nvPr/>
                            </p:nvSpPr>
                            <p:spPr>
                              <a:xfrm>
                                <a:off x="3428992" y="1214422"/>
                                <a:ext cx="642942" cy="4214842"/>
                              </a:xfrm>
                              <a:prstGeom prst="arc">
                                <a:avLst>
                                  <a:gd name="adj1" fmla="val 16326001"/>
                                  <a:gd name="adj2" fmla="val 5304501"/>
                                </a:avLst>
                              </a:prstGeom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fr-FR"/>
                                </a:defPPr>
                                <a:lvl1pPr marL="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algn="ctr"/>
                                <a:endParaRPr lang="fr-FR"/>
                              </a:p>
                            </p:txBody>
                          </p:sp>
                          <p:sp>
                            <p:nvSpPr>
                              <p:cNvPr id="34" name="Arc 33"/>
                              <p:cNvSpPr/>
                              <p:nvPr/>
                            </p:nvSpPr>
                            <p:spPr>
                              <a:xfrm flipH="1">
                                <a:off x="4152896" y="1285860"/>
                                <a:ext cx="704856" cy="4214842"/>
                              </a:xfrm>
                              <a:prstGeom prst="arc">
                                <a:avLst>
                                  <a:gd name="adj1" fmla="val 16326001"/>
                                  <a:gd name="adj2" fmla="val 5304501"/>
                                </a:avLst>
                              </a:prstGeom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fr-FR"/>
                                </a:defPPr>
                                <a:lvl1pPr marL="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sz="1800" kern="1200">
                                    <a:solidFill>
                                      <a:schemeClr val="tx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algn="ctr"/>
                                <a:endParaRPr lang="fr-FR"/>
                              </a:p>
                            </p:txBody>
                          </p:sp>
                          <p:grpSp>
                            <p:nvGrpSpPr>
                              <p:cNvPr id="35" name="Groupe 34"/>
                              <p:cNvGrpSpPr/>
                              <p:nvPr/>
                            </p:nvGrpSpPr>
                            <p:grpSpPr>
                              <a:xfrm>
                                <a:off x="3357554" y="985234"/>
                                <a:ext cx="3714776" cy="4596430"/>
                                <a:chOff x="3357554" y="985234"/>
                                <a:chExt cx="3714776" cy="4596430"/>
                              </a:xfrm>
                            </p:grpSpPr>
                            <p:sp>
                              <p:nvSpPr>
                                <p:cNvPr id="36" name="Ellipse 35"/>
                                <p:cNvSpPr/>
                                <p:nvPr/>
                              </p:nvSpPr>
                              <p:spPr>
                                <a:xfrm>
                                  <a:off x="4857752" y="3143248"/>
                                  <a:ext cx="142876" cy="428628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chemeClr val="tx1"/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>
                                  <a:defPPr>
                                    <a:defRPr lang="fr-FR"/>
                                  </a:defPPr>
                                  <a:lvl1pPr marL="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1pPr>
                                  <a:lvl2pPr marL="4572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2pPr>
                                  <a:lvl3pPr marL="9144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3pPr>
                                  <a:lvl4pPr marL="13716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4pPr>
                                  <a:lvl5pPr marL="18288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5pPr>
                                  <a:lvl6pPr marL="22860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6pPr>
                                  <a:lvl7pPr marL="27432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7pPr>
                                  <a:lvl8pPr marL="32004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8pPr>
                                  <a:lvl9pPr marL="36576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9pPr>
                                </a:lstStyle>
                                <a:p>
                                  <a:pPr algn="ctr"/>
                                  <a:endParaRPr lang="fr-FR"/>
                                </a:p>
                              </p:txBody>
                            </p:sp>
                            <p:sp>
                              <p:nvSpPr>
                                <p:cNvPr id="37" name="Forme libre 36"/>
                                <p:cNvSpPr/>
                                <p:nvPr/>
                              </p:nvSpPr>
                              <p:spPr>
                                <a:xfrm>
                                  <a:off x="4429124" y="985234"/>
                                  <a:ext cx="2643206" cy="4552681"/>
                                </a:xfrm>
                                <a:custGeom>
                                  <a:avLst/>
                                  <a:gdLst>
                                    <a:gd name="connsiteX0" fmla="*/ 90152 w 1900726"/>
                                    <a:gd name="connsiteY0" fmla="*/ 264017 h 4552681"/>
                                    <a:gd name="connsiteX1" fmla="*/ 77273 w 1900726"/>
                                    <a:gd name="connsiteY1" fmla="*/ 740535 h 4552681"/>
                                    <a:gd name="connsiteX2" fmla="*/ 64394 w 1900726"/>
                                    <a:gd name="connsiteY2" fmla="*/ 804929 h 4552681"/>
                                    <a:gd name="connsiteX3" fmla="*/ 51515 w 1900726"/>
                                    <a:gd name="connsiteY3" fmla="*/ 1255690 h 4552681"/>
                                    <a:gd name="connsiteX4" fmla="*/ 64394 w 1900726"/>
                                    <a:gd name="connsiteY4" fmla="*/ 1629177 h 4552681"/>
                                    <a:gd name="connsiteX5" fmla="*/ 77273 w 1900726"/>
                                    <a:gd name="connsiteY5" fmla="*/ 1693572 h 4552681"/>
                                    <a:gd name="connsiteX6" fmla="*/ 128789 w 1900726"/>
                                    <a:gd name="connsiteY6" fmla="*/ 1770845 h 4552681"/>
                                    <a:gd name="connsiteX7" fmla="*/ 154546 w 1900726"/>
                                    <a:gd name="connsiteY7" fmla="*/ 1809481 h 4552681"/>
                                    <a:gd name="connsiteX8" fmla="*/ 167425 w 1900726"/>
                                    <a:gd name="connsiteY8" fmla="*/ 1848118 h 4552681"/>
                                    <a:gd name="connsiteX9" fmla="*/ 180304 w 1900726"/>
                                    <a:gd name="connsiteY9" fmla="*/ 2079938 h 4552681"/>
                                    <a:gd name="connsiteX10" fmla="*/ 193183 w 1900726"/>
                                    <a:gd name="connsiteY10" fmla="*/ 2118574 h 4552681"/>
                                    <a:gd name="connsiteX11" fmla="*/ 206062 w 1900726"/>
                                    <a:gd name="connsiteY11" fmla="*/ 2182969 h 4552681"/>
                                    <a:gd name="connsiteX12" fmla="*/ 180304 w 1900726"/>
                                    <a:gd name="connsiteY12" fmla="*/ 2504941 h 4552681"/>
                                    <a:gd name="connsiteX13" fmla="*/ 167425 w 1900726"/>
                                    <a:gd name="connsiteY13" fmla="*/ 2543577 h 4552681"/>
                                    <a:gd name="connsiteX14" fmla="*/ 154546 w 1900726"/>
                                    <a:gd name="connsiteY14" fmla="*/ 2595093 h 4552681"/>
                                    <a:gd name="connsiteX15" fmla="*/ 141668 w 1900726"/>
                                    <a:gd name="connsiteY15" fmla="*/ 2633729 h 4552681"/>
                                    <a:gd name="connsiteX16" fmla="*/ 115910 w 1900726"/>
                                    <a:gd name="connsiteY16" fmla="*/ 2736760 h 4552681"/>
                                    <a:gd name="connsiteX17" fmla="*/ 90152 w 1900726"/>
                                    <a:gd name="connsiteY17" fmla="*/ 2814034 h 4552681"/>
                                    <a:gd name="connsiteX18" fmla="*/ 64394 w 1900726"/>
                                    <a:gd name="connsiteY18" fmla="*/ 2917065 h 4552681"/>
                                    <a:gd name="connsiteX19" fmla="*/ 38637 w 1900726"/>
                                    <a:gd name="connsiteY19" fmla="*/ 2994338 h 4552681"/>
                                    <a:gd name="connsiteX20" fmla="*/ 25758 w 1900726"/>
                                    <a:gd name="connsiteY20" fmla="*/ 3071611 h 4552681"/>
                                    <a:gd name="connsiteX21" fmla="*/ 0 w 1900726"/>
                                    <a:gd name="connsiteY21" fmla="*/ 3148884 h 4552681"/>
                                    <a:gd name="connsiteX22" fmla="*/ 12879 w 1900726"/>
                                    <a:gd name="connsiteY22" fmla="*/ 4230710 h 4552681"/>
                                    <a:gd name="connsiteX23" fmla="*/ 25758 w 1900726"/>
                                    <a:gd name="connsiteY23" fmla="*/ 4307983 h 4552681"/>
                                    <a:gd name="connsiteX24" fmla="*/ 38637 w 1900726"/>
                                    <a:gd name="connsiteY24" fmla="*/ 4372377 h 4552681"/>
                                    <a:gd name="connsiteX25" fmla="*/ 167425 w 1900726"/>
                                    <a:gd name="connsiteY25" fmla="*/ 4501166 h 4552681"/>
                                    <a:gd name="connsiteX26" fmla="*/ 257577 w 1900726"/>
                                    <a:gd name="connsiteY26" fmla="*/ 4514045 h 4552681"/>
                                    <a:gd name="connsiteX27" fmla="*/ 515155 w 1900726"/>
                                    <a:gd name="connsiteY27" fmla="*/ 4526924 h 4552681"/>
                                    <a:gd name="connsiteX28" fmla="*/ 579549 w 1900726"/>
                                    <a:gd name="connsiteY28" fmla="*/ 4539803 h 4552681"/>
                                    <a:gd name="connsiteX29" fmla="*/ 631065 w 1900726"/>
                                    <a:gd name="connsiteY29" fmla="*/ 4552681 h 4552681"/>
                                    <a:gd name="connsiteX30" fmla="*/ 940158 w 1900726"/>
                                    <a:gd name="connsiteY30" fmla="*/ 4539803 h 4552681"/>
                                    <a:gd name="connsiteX31" fmla="*/ 1004552 w 1900726"/>
                                    <a:gd name="connsiteY31" fmla="*/ 4488287 h 4552681"/>
                                    <a:gd name="connsiteX32" fmla="*/ 1081825 w 1900726"/>
                                    <a:gd name="connsiteY32" fmla="*/ 4436772 h 4552681"/>
                                    <a:gd name="connsiteX33" fmla="*/ 1120462 w 1900726"/>
                                    <a:gd name="connsiteY33" fmla="*/ 4398135 h 4552681"/>
                                    <a:gd name="connsiteX34" fmla="*/ 1197735 w 1900726"/>
                                    <a:gd name="connsiteY34" fmla="*/ 4346620 h 4552681"/>
                                    <a:gd name="connsiteX35" fmla="*/ 1236372 w 1900726"/>
                                    <a:gd name="connsiteY35" fmla="*/ 4307983 h 4552681"/>
                                    <a:gd name="connsiteX36" fmla="*/ 1275008 w 1900726"/>
                                    <a:gd name="connsiteY36" fmla="*/ 4295104 h 4552681"/>
                                    <a:gd name="connsiteX37" fmla="*/ 1365161 w 1900726"/>
                                    <a:gd name="connsiteY37" fmla="*/ 4243589 h 4552681"/>
                                    <a:gd name="connsiteX38" fmla="*/ 1429555 w 1900726"/>
                                    <a:gd name="connsiteY38" fmla="*/ 4153436 h 4552681"/>
                                    <a:gd name="connsiteX39" fmla="*/ 1468192 w 1900726"/>
                                    <a:gd name="connsiteY39" fmla="*/ 4114800 h 4552681"/>
                                    <a:gd name="connsiteX40" fmla="*/ 1519707 w 1900726"/>
                                    <a:gd name="connsiteY40" fmla="*/ 4037527 h 4552681"/>
                                    <a:gd name="connsiteX41" fmla="*/ 1545465 w 1900726"/>
                                    <a:gd name="connsiteY41" fmla="*/ 3998890 h 4552681"/>
                                    <a:gd name="connsiteX42" fmla="*/ 1571223 w 1900726"/>
                                    <a:gd name="connsiteY42" fmla="*/ 3960253 h 4552681"/>
                                    <a:gd name="connsiteX43" fmla="*/ 1596980 w 1900726"/>
                                    <a:gd name="connsiteY43" fmla="*/ 3908738 h 4552681"/>
                                    <a:gd name="connsiteX44" fmla="*/ 1622738 w 1900726"/>
                                    <a:gd name="connsiteY44" fmla="*/ 3818586 h 4552681"/>
                                    <a:gd name="connsiteX45" fmla="*/ 1635617 w 1900726"/>
                                    <a:gd name="connsiteY45" fmla="*/ 3779949 h 4552681"/>
                                    <a:gd name="connsiteX46" fmla="*/ 1661375 w 1900726"/>
                                    <a:gd name="connsiteY46" fmla="*/ 3625403 h 4552681"/>
                                    <a:gd name="connsiteX47" fmla="*/ 1687132 w 1900726"/>
                                    <a:gd name="connsiteY47" fmla="*/ 3509493 h 4552681"/>
                                    <a:gd name="connsiteX48" fmla="*/ 1712890 w 1900726"/>
                                    <a:gd name="connsiteY48" fmla="*/ 3432220 h 4552681"/>
                                    <a:gd name="connsiteX49" fmla="*/ 1725769 w 1900726"/>
                                    <a:gd name="connsiteY49" fmla="*/ 3393583 h 4552681"/>
                                    <a:gd name="connsiteX50" fmla="*/ 1751527 w 1900726"/>
                                    <a:gd name="connsiteY50" fmla="*/ 3277673 h 4552681"/>
                                    <a:gd name="connsiteX51" fmla="*/ 1777285 w 1900726"/>
                                    <a:gd name="connsiteY51" fmla="*/ 3097369 h 4552681"/>
                                    <a:gd name="connsiteX52" fmla="*/ 1803042 w 1900726"/>
                                    <a:gd name="connsiteY52" fmla="*/ 2917065 h 4552681"/>
                                    <a:gd name="connsiteX53" fmla="*/ 1841679 w 1900726"/>
                                    <a:gd name="connsiteY53" fmla="*/ 2659487 h 4552681"/>
                                    <a:gd name="connsiteX54" fmla="*/ 1841679 w 1900726"/>
                                    <a:gd name="connsiteY54" fmla="*/ 2659487 h 4552681"/>
                                    <a:gd name="connsiteX55" fmla="*/ 1854558 w 1900726"/>
                                    <a:gd name="connsiteY55" fmla="*/ 2595093 h 4552681"/>
                                    <a:gd name="connsiteX56" fmla="*/ 1880315 w 1900726"/>
                                    <a:gd name="connsiteY56" fmla="*/ 2517820 h 4552681"/>
                                    <a:gd name="connsiteX57" fmla="*/ 1880315 w 1900726"/>
                                    <a:gd name="connsiteY57" fmla="*/ 1989786 h 4552681"/>
                                    <a:gd name="connsiteX58" fmla="*/ 1867437 w 1900726"/>
                                    <a:gd name="connsiteY58" fmla="*/ 1732208 h 4552681"/>
                                    <a:gd name="connsiteX59" fmla="*/ 1841679 w 1900726"/>
                                    <a:gd name="connsiteY59" fmla="*/ 1667814 h 4552681"/>
                                    <a:gd name="connsiteX60" fmla="*/ 1828800 w 1900726"/>
                                    <a:gd name="connsiteY60" fmla="*/ 1629177 h 4552681"/>
                                    <a:gd name="connsiteX61" fmla="*/ 1803042 w 1900726"/>
                                    <a:gd name="connsiteY61" fmla="*/ 1487510 h 4552681"/>
                                    <a:gd name="connsiteX62" fmla="*/ 1764406 w 1900726"/>
                                    <a:gd name="connsiteY62" fmla="*/ 1397358 h 4552681"/>
                                    <a:gd name="connsiteX63" fmla="*/ 1751527 w 1900726"/>
                                    <a:gd name="connsiteY63" fmla="*/ 1345842 h 4552681"/>
                                    <a:gd name="connsiteX64" fmla="*/ 1725769 w 1900726"/>
                                    <a:gd name="connsiteY64" fmla="*/ 1307205 h 4552681"/>
                                    <a:gd name="connsiteX65" fmla="*/ 1700011 w 1900726"/>
                                    <a:gd name="connsiteY65" fmla="*/ 1255690 h 4552681"/>
                                    <a:gd name="connsiteX66" fmla="*/ 1687132 w 1900726"/>
                                    <a:gd name="connsiteY66" fmla="*/ 1114022 h 4552681"/>
                                    <a:gd name="connsiteX67" fmla="*/ 1648496 w 1900726"/>
                                    <a:gd name="connsiteY67" fmla="*/ 998112 h 4552681"/>
                                    <a:gd name="connsiteX68" fmla="*/ 1622738 w 1900726"/>
                                    <a:gd name="connsiteY68" fmla="*/ 895081 h 4552681"/>
                                    <a:gd name="connsiteX69" fmla="*/ 1584101 w 1900726"/>
                                    <a:gd name="connsiteY69" fmla="*/ 779172 h 4552681"/>
                                    <a:gd name="connsiteX70" fmla="*/ 1558344 w 1900726"/>
                                    <a:gd name="connsiteY70" fmla="*/ 701898 h 4552681"/>
                                    <a:gd name="connsiteX71" fmla="*/ 1545465 w 1900726"/>
                                    <a:gd name="connsiteY71" fmla="*/ 663262 h 4552681"/>
                                    <a:gd name="connsiteX72" fmla="*/ 1519707 w 1900726"/>
                                    <a:gd name="connsiteY72" fmla="*/ 573110 h 4552681"/>
                                    <a:gd name="connsiteX73" fmla="*/ 1493949 w 1900726"/>
                                    <a:gd name="connsiteY73" fmla="*/ 534473 h 4552681"/>
                                    <a:gd name="connsiteX74" fmla="*/ 1468192 w 1900726"/>
                                    <a:gd name="connsiteY74" fmla="*/ 482958 h 4552681"/>
                                    <a:gd name="connsiteX75" fmla="*/ 1442434 w 1900726"/>
                                    <a:gd name="connsiteY75" fmla="*/ 444321 h 4552681"/>
                                    <a:gd name="connsiteX76" fmla="*/ 1429555 w 1900726"/>
                                    <a:gd name="connsiteY76" fmla="*/ 405684 h 4552681"/>
                                    <a:gd name="connsiteX77" fmla="*/ 1352282 w 1900726"/>
                                    <a:gd name="connsiteY77" fmla="*/ 341290 h 4552681"/>
                                    <a:gd name="connsiteX78" fmla="*/ 1287887 w 1900726"/>
                                    <a:gd name="connsiteY78" fmla="*/ 276896 h 4552681"/>
                                    <a:gd name="connsiteX79" fmla="*/ 1210614 w 1900726"/>
                                    <a:gd name="connsiteY79" fmla="*/ 212501 h 4552681"/>
                                    <a:gd name="connsiteX80" fmla="*/ 1133341 w 1900726"/>
                                    <a:gd name="connsiteY80" fmla="*/ 186743 h 4552681"/>
                                    <a:gd name="connsiteX81" fmla="*/ 1094704 w 1900726"/>
                                    <a:gd name="connsiteY81" fmla="*/ 160986 h 4552681"/>
                                    <a:gd name="connsiteX82" fmla="*/ 1056068 w 1900726"/>
                                    <a:gd name="connsiteY82" fmla="*/ 122349 h 4552681"/>
                                    <a:gd name="connsiteX83" fmla="*/ 1004552 w 1900726"/>
                                    <a:gd name="connsiteY83" fmla="*/ 96591 h 4552681"/>
                                    <a:gd name="connsiteX84" fmla="*/ 888642 w 1900726"/>
                                    <a:gd name="connsiteY84" fmla="*/ 45076 h 4552681"/>
                                    <a:gd name="connsiteX85" fmla="*/ 850006 w 1900726"/>
                                    <a:gd name="connsiteY85" fmla="*/ 32197 h 4552681"/>
                                    <a:gd name="connsiteX86" fmla="*/ 759854 w 1900726"/>
                                    <a:gd name="connsiteY86" fmla="*/ 45076 h 4552681"/>
                                    <a:gd name="connsiteX87" fmla="*/ 721217 w 1900726"/>
                                    <a:gd name="connsiteY87" fmla="*/ 57955 h 4552681"/>
                                    <a:gd name="connsiteX88" fmla="*/ 682580 w 1900726"/>
                                    <a:gd name="connsiteY88" fmla="*/ 45076 h 4552681"/>
                                    <a:gd name="connsiteX89" fmla="*/ 553792 w 1900726"/>
                                    <a:gd name="connsiteY89" fmla="*/ 19318 h 4552681"/>
                                    <a:gd name="connsiteX90" fmla="*/ 450761 w 1900726"/>
                                    <a:gd name="connsiteY90" fmla="*/ 32197 h 4552681"/>
                                    <a:gd name="connsiteX91" fmla="*/ 373487 w 1900726"/>
                                    <a:gd name="connsiteY91" fmla="*/ 83712 h 4552681"/>
                                    <a:gd name="connsiteX92" fmla="*/ 334851 w 1900726"/>
                                    <a:gd name="connsiteY92" fmla="*/ 96591 h 4552681"/>
                                    <a:gd name="connsiteX93" fmla="*/ 309093 w 1900726"/>
                                    <a:gd name="connsiteY93" fmla="*/ 135228 h 4552681"/>
                                    <a:gd name="connsiteX94" fmla="*/ 257577 w 1900726"/>
                                    <a:gd name="connsiteY94" fmla="*/ 148107 h 4552681"/>
                                    <a:gd name="connsiteX95" fmla="*/ 218941 w 1900726"/>
                                    <a:gd name="connsiteY95" fmla="*/ 160986 h 4552681"/>
                                    <a:gd name="connsiteX96" fmla="*/ 128789 w 1900726"/>
                                    <a:gd name="connsiteY96" fmla="*/ 276896 h 4552681"/>
                                    <a:gd name="connsiteX97" fmla="*/ 90152 w 1900726"/>
                                    <a:gd name="connsiteY97" fmla="*/ 264017 h 4552681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  <a:cxn ang="0">
                                      <a:pos x="connsiteX3" y="connsiteY3"/>
                                    </a:cxn>
                                    <a:cxn ang="0">
                                      <a:pos x="connsiteX4" y="connsiteY4"/>
                                    </a:cxn>
                                    <a:cxn ang="0">
                                      <a:pos x="connsiteX5" y="connsiteY5"/>
                                    </a:cxn>
                                    <a:cxn ang="0">
                                      <a:pos x="connsiteX6" y="connsiteY6"/>
                                    </a:cxn>
                                    <a:cxn ang="0">
                                      <a:pos x="connsiteX7" y="connsiteY7"/>
                                    </a:cxn>
                                    <a:cxn ang="0">
                                      <a:pos x="connsiteX8" y="connsiteY8"/>
                                    </a:cxn>
                                    <a:cxn ang="0">
                                      <a:pos x="connsiteX9" y="connsiteY9"/>
                                    </a:cxn>
                                    <a:cxn ang="0">
                                      <a:pos x="connsiteX10" y="connsiteY10"/>
                                    </a:cxn>
                                    <a:cxn ang="0">
                                      <a:pos x="connsiteX11" y="connsiteY11"/>
                                    </a:cxn>
                                    <a:cxn ang="0">
                                      <a:pos x="connsiteX12" y="connsiteY12"/>
                                    </a:cxn>
                                    <a:cxn ang="0">
                                      <a:pos x="connsiteX13" y="connsiteY13"/>
                                    </a:cxn>
                                    <a:cxn ang="0">
                                      <a:pos x="connsiteX14" y="connsiteY14"/>
                                    </a:cxn>
                                    <a:cxn ang="0">
                                      <a:pos x="connsiteX15" y="connsiteY15"/>
                                    </a:cxn>
                                    <a:cxn ang="0">
                                      <a:pos x="connsiteX16" y="connsiteY16"/>
                                    </a:cxn>
                                    <a:cxn ang="0">
                                      <a:pos x="connsiteX17" y="connsiteY17"/>
                                    </a:cxn>
                                    <a:cxn ang="0">
                                      <a:pos x="connsiteX18" y="connsiteY18"/>
                                    </a:cxn>
                                    <a:cxn ang="0">
                                      <a:pos x="connsiteX19" y="connsiteY19"/>
                                    </a:cxn>
                                    <a:cxn ang="0">
                                      <a:pos x="connsiteX20" y="connsiteY20"/>
                                    </a:cxn>
                                    <a:cxn ang="0">
                                      <a:pos x="connsiteX21" y="connsiteY21"/>
                                    </a:cxn>
                                    <a:cxn ang="0">
                                      <a:pos x="connsiteX22" y="connsiteY22"/>
                                    </a:cxn>
                                    <a:cxn ang="0">
                                      <a:pos x="connsiteX23" y="connsiteY23"/>
                                    </a:cxn>
                                    <a:cxn ang="0">
                                      <a:pos x="connsiteX24" y="connsiteY24"/>
                                    </a:cxn>
                                    <a:cxn ang="0">
                                      <a:pos x="connsiteX25" y="connsiteY25"/>
                                    </a:cxn>
                                    <a:cxn ang="0">
                                      <a:pos x="connsiteX26" y="connsiteY26"/>
                                    </a:cxn>
                                    <a:cxn ang="0">
                                      <a:pos x="connsiteX27" y="connsiteY27"/>
                                    </a:cxn>
                                    <a:cxn ang="0">
                                      <a:pos x="connsiteX28" y="connsiteY28"/>
                                    </a:cxn>
                                    <a:cxn ang="0">
                                      <a:pos x="connsiteX29" y="connsiteY29"/>
                                    </a:cxn>
                                    <a:cxn ang="0">
                                      <a:pos x="connsiteX30" y="connsiteY30"/>
                                    </a:cxn>
                                    <a:cxn ang="0">
                                      <a:pos x="connsiteX31" y="connsiteY31"/>
                                    </a:cxn>
                                    <a:cxn ang="0">
                                      <a:pos x="connsiteX32" y="connsiteY32"/>
                                    </a:cxn>
                                    <a:cxn ang="0">
                                      <a:pos x="connsiteX33" y="connsiteY33"/>
                                    </a:cxn>
                                    <a:cxn ang="0">
                                      <a:pos x="connsiteX34" y="connsiteY34"/>
                                    </a:cxn>
                                    <a:cxn ang="0">
                                      <a:pos x="connsiteX35" y="connsiteY35"/>
                                    </a:cxn>
                                    <a:cxn ang="0">
                                      <a:pos x="connsiteX36" y="connsiteY36"/>
                                    </a:cxn>
                                    <a:cxn ang="0">
                                      <a:pos x="connsiteX37" y="connsiteY37"/>
                                    </a:cxn>
                                    <a:cxn ang="0">
                                      <a:pos x="connsiteX38" y="connsiteY38"/>
                                    </a:cxn>
                                    <a:cxn ang="0">
                                      <a:pos x="connsiteX39" y="connsiteY39"/>
                                    </a:cxn>
                                    <a:cxn ang="0">
                                      <a:pos x="connsiteX40" y="connsiteY40"/>
                                    </a:cxn>
                                    <a:cxn ang="0">
                                      <a:pos x="connsiteX41" y="connsiteY41"/>
                                    </a:cxn>
                                    <a:cxn ang="0">
                                      <a:pos x="connsiteX42" y="connsiteY42"/>
                                    </a:cxn>
                                    <a:cxn ang="0">
                                      <a:pos x="connsiteX43" y="connsiteY43"/>
                                    </a:cxn>
                                    <a:cxn ang="0">
                                      <a:pos x="connsiteX44" y="connsiteY44"/>
                                    </a:cxn>
                                    <a:cxn ang="0">
                                      <a:pos x="connsiteX45" y="connsiteY45"/>
                                    </a:cxn>
                                    <a:cxn ang="0">
                                      <a:pos x="connsiteX46" y="connsiteY46"/>
                                    </a:cxn>
                                    <a:cxn ang="0">
                                      <a:pos x="connsiteX47" y="connsiteY47"/>
                                    </a:cxn>
                                    <a:cxn ang="0">
                                      <a:pos x="connsiteX48" y="connsiteY48"/>
                                    </a:cxn>
                                    <a:cxn ang="0">
                                      <a:pos x="connsiteX49" y="connsiteY49"/>
                                    </a:cxn>
                                    <a:cxn ang="0">
                                      <a:pos x="connsiteX50" y="connsiteY50"/>
                                    </a:cxn>
                                    <a:cxn ang="0">
                                      <a:pos x="connsiteX51" y="connsiteY51"/>
                                    </a:cxn>
                                    <a:cxn ang="0">
                                      <a:pos x="connsiteX52" y="connsiteY52"/>
                                    </a:cxn>
                                    <a:cxn ang="0">
                                      <a:pos x="connsiteX53" y="connsiteY53"/>
                                    </a:cxn>
                                    <a:cxn ang="0">
                                      <a:pos x="connsiteX54" y="connsiteY54"/>
                                    </a:cxn>
                                    <a:cxn ang="0">
                                      <a:pos x="connsiteX55" y="connsiteY55"/>
                                    </a:cxn>
                                    <a:cxn ang="0">
                                      <a:pos x="connsiteX56" y="connsiteY56"/>
                                    </a:cxn>
                                    <a:cxn ang="0">
                                      <a:pos x="connsiteX57" y="connsiteY57"/>
                                    </a:cxn>
                                    <a:cxn ang="0">
                                      <a:pos x="connsiteX58" y="connsiteY58"/>
                                    </a:cxn>
                                    <a:cxn ang="0">
                                      <a:pos x="connsiteX59" y="connsiteY59"/>
                                    </a:cxn>
                                    <a:cxn ang="0">
                                      <a:pos x="connsiteX60" y="connsiteY60"/>
                                    </a:cxn>
                                    <a:cxn ang="0">
                                      <a:pos x="connsiteX61" y="connsiteY61"/>
                                    </a:cxn>
                                    <a:cxn ang="0">
                                      <a:pos x="connsiteX62" y="connsiteY62"/>
                                    </a:cxn>
                                    <a:cxn ang="0">
                                      <a:pos x="connsiteX63" y="connsiteY63"/>
                                    </a:cxn>
                                    <a:cxn ang="0">
                                      <a:pos x="connsiteX64" y="connsiteY64"/>
                                    </a:cxn>
                                    <a:cxn ang="0">
                                      <a:pos x="connsiteX65" y="connsiteY65"/>
                                    </a:cxn>
                                    <a:cxn ang="0">
                                      <a:pos x="connsiteX66" y="connsiteY66"/>
                                    </a:cxn>
                                    <a:cxn ang="0">
                                      <a:pos x="connsiteX67" y="connsiteY67"/>
                                    </a:cxn>
                                    <a:cxn ang="0">
                                      <a:pos x="connsiteX68" y="connsiteY68"/>
                                    </a:cxn>
                                    <a:cxn ang="0">
                                      <a:pos x="connsiteX69" y="connsiteY69"/>
                                    </a:cxn>
                                    <a:cxn ang="0">
                                      <a:pos x="connsiteX70" y="connsiteY70"/>
                                    </a:cxn>
                                    <a:cxn ang="0">
                                      <a:pos x="connsiteX71" y="connsiteY71"/>
                                    </a:cxn>
                                    <a:cxn ang="0">
                                      <a:pos x="connsiteX72" y="connsiteY72"/>
                                    </a:cxn>
                                    <a:cxn ang="0">
                                      <a:pos x="connsiteX73" y="connsiteY73"/>
                                    </a:cxn>
                                    <a:cxn ang="0">
                                      <a:pos x="connsiteX74" y="connsiteY74"/>
                                    </a:cxn>
                                    <a:cxn ang="0">
                                      <a:pos x="connsiteX75" y="connsiteY75"/>
                                    </a:cxn>
                                    <a:cxn ang="0">
                                      <a:pos x="connsiteX76" y="connsiteY76"/>
                                    </a:cxn>
                                    <a:cxn ang="0">
                                      <a:pos x="connsiteX77" y="connsiteY77"/>
                                    </a:cxn>
                                    <a:cxn ang="0">
                                      <a:pos x="connsiteX78" y="connsiteY78"/>
                                    </a:cxn>
                                    <a:cxn ang="0">
                                      <a:pos x="connsiteX79" y="connsiteY79"/>
                                    </a:cxn>
                                    <a:cxn ang="0">
                                      <a:pos x="connsiteX80" y="connsiteY80"/>
                                    </a:cxn>
                                    <a:cxn ang="0">
                                      <a:pos x="connsiteX81" y="connsiteY81"/>
                                    </a:cxn>
                                    <a:cxn ang="0">
                                      <a:pos x="connsiteX82" y="connsiteY82"/>
                                    </a:cxn>
                                    <a:cxn ang="0">
                                      <a:pos x="connsiteX83" y="connsiteY83"/>
                                    </a:cxn>
                                    <a:cxn ang="0">
                                      <a:pos x="connsiteX84" y="connsiteY84"/>
                                    </a:cxn>
                                    <a:cxn ang="0">
                                      <a:pos x="connsiteX85" y="connsiteY85"/>
                                    </a:cxn>
                                    <a:cxn ang="0">
                                      <a:pos x="connsiteX86" y="connsiteY86"/>
                                    </a:cxn>
                                    <a:cxn ang="0">
                                      <a:pos x="connsiteX87" y="connsiteY87"/>
                                    </a:cxn>
                                    <a:cxn ang="0">
                                      <a:pos x="connsiteX88" y="connsiteY88"/>
                                    </a:cxn>
                                    <a:cxn ang="0">
                                      <a:pos x="connsiteX89" y="connsiteY89"/>
                                    </a:cxn>
                                    <a:cxn ang="0">
                                      <a:pos x="connsiteX90" y="connsiteY90"/>
                                    </a:cxn>
                                    <a:cxn ang="0">
                                      <a:pos x="connsiteX91" y="connsiteY91"/>
                                    </a:cxn>
                                    <a:cxn ang="0">
                                      <a:pos x="connsiteX92" y="connsiteY92"/>
                                    </a:cxn>
                                    <a:cxn ang="0">
                                      <a:pos x="connsiteX93" y="connsiteY93"/>
                                    </a:cxn>
                                    <a:cxn ang="0">
                                      <a:pos x="connsiteX94" y="connsiteY94"/>
                                    </a:cxn>
                                    <a:cxn ang="0">
                                      <a:pos x="connsiteX95" y="connsiteY95"/>
                                    </a:cxn>
                                    <a:cxn ang="0">
                                      <a:pos x="connsiteX96" y="connsiteY96"/>
                                    </a:cxn>
                                    <a:cxn ang="0">
                                      <a:pos x="connsiteX97" y="connsiteY97"/>
                                    </a:cxn>
                                  </a:cxnLst>
                                  <a:rect l="l" t="t" r="r" b="b"/>
                                  <a:pathLst>
                                    <a:path w="1900726" h="4552681">
                                      <a:moveTo>
                                        <a:pt x="90152" y="264017"/>
                                      </a:moveTo>
                                      <a:cubicBezTo>
                                        <a:pt x="81566" y="341290"/>
                                        <a:pt x="84831" y="581818"/>
                                        <a:pt x="77273" y="740535"/>
                                      </a:cubicBezTo>
                                      <a:cubicBezTo>
                                        <a:pt x="76232" y="762400"/>
                                        <a:pt x="65487" y="783067"/>
                                        <a:pt x="64394" y="804929"/>
                                      </a:cubicBezTo>
                                      <a:cubicBezTo>
                                        <a:pt x="56888" y="955056"/>
                                        <a:pt x="55808" y="1105436"/>
                                        <a:pt x="51515" y="1255690"/>
                                      </a:cubicBezTo>
                                      <a:cubicBezTo>
                                        <a:pt x="55808" y="1380186"/>
                                        <a:pt x="57079" y="1504822"/>
                                        <a:pt x="64394" y="1629177"/>
                                      </a:cubicBezTo>
                                      <a:cubicBezTo>
                                        <a:pt x="65679" y="1651029"/>
                                        <a:pt x="68215" y="1673644"/>
                                        <a:pt x="77273" y="1693572"/>
                                      </a:cubicBezTo>
                                      <a:cubicBezTo>
                                        <a:pt x="90083" y="1721754"/>
                                        <a:pt x="111617" y="1745087"/>
                                        <a:pt x="128789" y="1770845"/>
                                      </a:cubicBezTo>
                                      <a:cubicBezTo>
                                        <a:pt x="137375" y="1783724"/>
                                        <a:pt x="149651" y="1794797"/>
                                        <a:pt x="154546" y="1809481"/>
                                      </a:cubicBezTo>
                                      <a:lnTo>
                                        <a:pt x="167425" y="1848118"/>
                                      </a:lnTo>
                                      <a:cubicBezTo>
                                        <a:pt x="171718" y="1925391"/>
                                        <a:pt x="172966" y="2002894"/>
                                        <a:pt x="180304" y="2079938"/>
                                      </a:cubicBezTo>
                                      <a:cubicBezTo>
                                        <a:pt x="181591" y="2093452"/>
                                        <a:pt x="189890" y="2105404"/>
                                        <a:pt x="193183" y="2118574"/>
                                      </a:cubicBezTo>
                                      <a:cubicBezTo>
                                        <a:pt x="198492" y="2139810"/>
                                        <a:pt x="201769" y="2161504"/>
                                        <a:pt x="206062" y="2182969"/>
                                      </a:cubicBezTo>
                                      <a:cubicBezTo>
                                        <a:pt x="200323" y="2292008"/>
                                        <a:pt x="203889" y="2398808"/>
                                        <a:pt x="180304" y="2504941"/>
                                      </a:cubicBezTo>
                                      <a:cubicBezTo>
                                        <a:pt x="177359" y="2518193"/>
                                        <a:pt x="171154" y="2530524"/>
                                        <a:pt x="167425" y="2543577"/>
                                      </a:cubicBezTo>
                                      <a:cubicBezTo>
                                        <a:pt x="162562" y="2560596"/>
                                        <a:pt x="159409" y="2578074"/>
                                        <a:pt x="154546" y="2595093"/>
                                      </a:cubicBezTo>
                                      <a:cubicBezTo>
                                        <a:pt x="150817" y="2608146"/>
                                        <a:pt x="145240" y="2620632"/>
                                        <a:pt x="141668" y="2633729"/>
                                      </a:cubicBezTo>
                                      <a:cubicBezTo>
                                        <a:pt x="132354" y="2667882"/>
                                        <a:pt x="127105" y="2703176"/>
                                        <a:pt x="115910" y="2736760"/>
                                      </a:cubicBezTo>
                                      <a:cubicBezTo>
                                        <a:pt x="107324" y="2762518"/>
                                        <a:pt x="96737" y="2787693"/>
                                        <a:pt x="90152" y="2814034"/>
                                      </a:cubicBezTo>
                                      <a:cubicBezTo>
                                        <a:pt x="81566" y="2848378"/>
                                        <a:pt x="75588" y="2883481"/>
                                        <a:pt x="64394" y="2917065"/>
                                      </a:cubicBezTo>
                                      <a:cubicBezTo>
                                        <a:pt x="55808" y="2942823"/>
                                        <a:pt x="43101" y="2967557"/>
                                        <a:pt x="38637" y="2994338"/>
                                      </a:cubicBezTo>
                                      <a:cubicBezTo>
                                        <a:pt x="34344" y="3020096"/>
                                        <a:pt x="32091" y="3046278"/>
                                        <a:pt x="25758" y="3071611"/>
                                      </a:cubicBezTo>
                                      <a:cubicBezTo>
                                        <a:pt x="19173" y="3097951"/>
                                        <a:pt x="0" y="3148884"/>
                                        <a:pt x="0" y="3148884"/>
                                      </a:cubicBezTo>
                                      <a:cubicBezTo>
                                        <a:pt x="4293" y="3509493"/>
                                        <a:pt x="4867" y="3870165"/>
                                        <a:pt x="12879" y="4230710"/>
                                      </a:cubicBezTo>
                                      <a:cubicBezTo>
                                        <a:pt x="13459" y="4256817"/>
                                        <a:pt x="21087" y="4282291"/>
                                        <a:pt x="25758" y="4307983"/>
                                      </a:cubicBezTo>
                                      <a:cubicBezTo>
                                        <a:pt x="29674" y="4329520"/>
                                        <a:pt x="29579" y="4352449"/>
                                        <a:pt x="38637" y="4372377"/>
                                      </a:cubicBezTo>
                                      <a:cubicBezTo>
                                        <a:pt x="57717" y="4414354"/>
                                        <a:pt x="114000" y="4493534"/>
                                        <a:pt x="167425" y="4501166"/>
                                      </a:cubicBezTo>
                                      <a:cubicBezTo>
                                        <a:pt x="197476" y="4505459"/>
                                        <a:pt x="227304" y="4511803"/>
                                        <a:pt x="257577" y="4514045"/>
                                      </a:cubicBezTo>
                                      <a:cubicBezTo>
                                        <a:pt x="343309" y="4520396"/>
                                        <a:pt x="429296" y="4522631"/>
                                        <a:pt x="515155" y="4526924"/>
                                      </a:cubicBezTo>
                                      <a:cubicBezTo>
                                        <a:pt x="536620" y="4531217"/>
                                        <a:pt x="558180" y="4535055"/>
                                        <a:pt x="579549" y="4539803"/>
                                      </a:cubicBezTo>
                                      <a:cubicBezTo>
                                        <a:pt x="596828" y="4543643"/>
                                        <a:pt x="613365" y="4552681"/>
                                        <a:pt x="631065" y="4552681"/>
                                      </a:cubicBezTo>
                                      <a:cubicBezTo>
                                        <a:pt x="734185" y="4552681"/>
                                        <a:pt x="837127" y="4544096"/>
                                        <a:pt x="940158" y="4539803"/>
                                      </a:cubicBezTo>
                                      <a:cubicBezTo>
                                        <a:pt x="1027166" y="4510800"/>
                                        <a:pt x="932853" y="4551023"/>
                                        <a:pt x="1004552" y="4488287"/>
                                      </a:cubicBezTo>
                                      <a:cubicBezTo>
                                        <a:pt x="1027849" y="4467902"/>
                                        <a:pt x="1059935" y="4458662"/>
                                        <a:pt x="1081825" y="4436772"/>
                                      </a:cubicBezTo>
                                      <a:cubicBezTo>
                                        <a:pt x="1094704" y="4423893"/>
                                        <a:pt x="1106085" y="4409317"/>
                                        <a:pt x="1120462" y="4398135"/>
                                      </a:cubicBezTo>
                                      <a:cubicBezTo>
                                        <a:pt x="1144898" y="4379129"/>
                                        <a:pt x="1175845" y="4368510"/>
                                        <a:pt x="1197735" y="4346620"/>
                                      </a:cubicBezTo>
                                      <a:cubicBezTo>
                                        <a:pt x="1210614" y="4333741"/>
                                        <a:pt x="1221217" y="4318086"/>
                                        <a:pt x="1236372" y="4307983"/>
                                      </a:cubicBezTo>
                                      <a:cubicBezTo>
                                        <a:pt x="1247667" y="4300453"/>
                                        <a:pt x="1262530" y="4300452"/>
                                        <a:pt x="1275008" y="4295104"/>
                                      </a:cubicBezTo>
                                      <a:cubicBezTo>
                                        <a:pt x="1300938" y="4283991"/>
                                        <a:pt x="1342339" y="4262608"/>
                                        <a:pt x="1365161" y="4243589"/>
                                      </a:cubicBezTo>
                                      <a:cubicBezTo>
                                        <a:pt x="1436070" y="4184498"/>
                                        <a:pt x="1375943" y="4228492"/>
                                        <a:pt x="1429555" y="4153436"/>
                                      </a:cubicBezTo>
                                      <a:cubicBezTo>
                                        <a:pt x="1440141" y="4138615"/>
                                        <a:pt x="1457010" y="4129177"/>
                                        <a:pt x="1468192" y="4114800"/>
                                      </a:cubicBezTo>
                                      <a:cubicBezTo>
                                        <a:pt x="1487198" y="4090364"/>
                                        <a:pt x="1502535" y="4063285"/>
                                        <a:pt x="1519707" y="4037527"/>
                                      </a:cubicBezTo>
                                      <a:lnTo>
                                        <a:pt x="1545465" y="3998890"/>
                                      </a:lnTo>
                                      <a:cubicBezTo>
                                        <a:pt x="1554051" y="3986011"/>
                                        <a:pt x="1564301" y="3974098"/>
                                        <a:pt x="1571223" y="3960253"/>
                                      </a:cubicBezTo>
                                      <a:cubicBezTo>
                                        <a:pt x="1579809" y="3943081"/>
                                        <a:pt x="1589417" y="3926384"/>
                                        <a:pt x="1596980" y="3908738"/>
                                      </a:cubicBezTo>
                                      <a:cubicBezTo>
                                        <a:pt x="1610214" y="3877858"/>
                                        <a:pt x="1613401" y="3851264"/>
                                        <a:pt x="1622738" y="3818586"/>
                                      </a:cubicBezTo>
                                      <a:cubicBezTo>
                                        <a:pt x="1626468" y="3805533"/>
                                        <a:pt x="1631324" y="3792828"/>
                                        <a:pt x="1635617" y="3779949"/>
                                      </a:cubicBezTo>
                                      <a:cubicBezTo>
                                        <a:pt x="1656635" y="3611810"/>
                                        <a:pt x="1637062" y="3734810"/>
                                        <a:pt x="1661375" y="3625403"/>
                                      </a:cubicBezTo>
                                      <a:cubicBezTo>
                                        <a:pt x="1671876" y="3578148"/>
                                        <a:pt x="1673675" y="3554351"/>
                                        <a:pt x="1687132" y="3509493"/>
                                      </a:cubicBezTo>
                                      <a:cubicBezTo>
                                        <a:pt x="1694934" y="3483487"/>
                                        <a:pt x="1704304" y="3457978"/>
                                        <a:pt x="1712890" y="3432220"/>
                                      </a:cubicBezTo>
                                      <a:cubicBezTo>
                                        <a:pt x="1717183" y="3419341"/>
                                        <a:pt x="1722476" y="3406753"/>
                                        <a:pt x="1725769" y="3393583"/>
                                      </a:cubicBezTo>
                                      <a:cubicBezTo>
                                        <a:pt x="1736402" y="3351052"/>
                                        <a:pt x="1744520" y="3322050"/>
                                        <a:pt x="1751527" y="3277673"/>
                                      </a:cubicBezTo>
                                      <a:cubicBezTo>
                                        <a:pt x="1760996" y="3217704"/>
                                        <a:pt x="1771789" y="3157831"/>
                                        <a:pt x="1777285" y="3097369"/>
                                      </a:cubicBezTo>
                                      <a:cubicBezTo>
                                        <a:pt x="1791392" y="2942181"/>
                                        <a:pt x="1775168" y="3000685"/>
                                        <a:pt x="1803042" y="2917065"/>
                                      </a:cubicBezTo>
                                      <a:cubicBezTo>
                                        <a:pt x="1817855" y="2709678"/>
                                        <a:pt x="1796867" y="2793923"/>
                                        <a:pt x="1841679" y="2659487"/>
                                      </a:cubicBezTo>
                                      <a:lnTo>
                                        <a:pt x="1841679" y="2659487"/>
                                      </a:lnTo>
                                      <a:cubicBezTo>
                                        <a:pt x="1845972" y="2638022"/>
                                        <a:pt x="1848798" y="2616211"/>
                                        <a:pt x="1854558" y="2595093"/>
                                      </a:cubicBezTo>
                                      <a:cubicBezTo>
                                        <a:pt x="1861702" y="2568899"/>
                                        <a:pt x="1880315" y="2517820"/>
                                        <a:pt x="1880315" y="2517820"/>
                                      </a:cubicBezTo>
                                      <a:cubicBezTo>
                                        <a:pt x="1900726" y="2232074"/>
                                        <a:pt x="1896834" y="2377992"/>
                                        <a:pt x="1880315" y="1989786"/>
                                      </a:cubicBezTo>
                                      <a:cubicBezTo>
                                        <a:pt x="1876660" y="1903897"/>
                                        <a:pt x="1877679" y="1817562"/>
                                        <a:pt x="1867437" y="1732208"/>
                                      </a:cubicBezTo>
                                      <a:cubicBezTo>
                                        <a:pt x="1864683" y="1709254"/>
                                        <a:pt x="1849796" y="1689460"/>
                                        <a:pt x="1841679" y="1667814"/>
                                      </a:cubicBezTo>
                                      <a:cubicBezTo>
                                        <a:pt x="1836912" y="1655103"/>
                                        <a:pt x="1831745" y="1642429"/>
                                        <a:pt x="1828800" y="1629177"/>
                                      </a:cubicBezTo>
                                      <a:cubicBezTo>
                                        <a:pt x="1805835" y="1525835"/>
                                        <a:pt x="1826480" y="1581263"/>
                                        <a:pt x="1803042" y="1487510"/>
                                      </a:cubicBezTo>
                                      <a:cubicBezTo>
                                        <a:pt x="1787051" y="1423546"/>
                                        <a:pt x="1792050" y="1471076"/>
                                        <a:pt x="1764406" y="1397358"/>
                                      </a:cubicBezTo>
                                      <a:cubicBezTo>
                                        <a:pt x="1758191" y="1380784"/>
                                        <a:pt x="1758500" y="1362111"/>
                                        <a:pt x="1751527" y="1345842"/>
                                      </a:cubicBezTo>
                                      <a:cubicBezTo>
                                        <a:pt x="1745430" y="1331615"/>
                                        <a:pt x="1733449" y="1320644"/>
                                        <a:pt x="1725769" y="1307205"/>
                                      </a:cubicBezTo>
                                      <a:cubicBezTo>
                                        <a:pt x="1716244" y="1290536"/>
                                        <a:pt x="1708597" y="1272862"/>
                                        <a:pt x="1700011" y="1255690"/>
                                      </a:cubicBezTo>
                                      <a:cubicBezTo>
                                        <a:pt x="1695718" y="1208467"/>
                                        <a:pt x="1695372" y="1160718"/>
                                        <a:pt x="1687132" y="1114022"/>
                                      </a:cubicBezTo>
                                      <a:cubicBezTo>
                                        <a:pt x="1679404" y="1070229"/>
                                        <a:pt x="1658800" y="1039327"/>
                                        <a:pt x="1648496" y="998112"/>
                                      </a:cubicBezTo>
                                      <a:cubicBezTo>
                                        <a:pt x="1639910" y="963768"/>
                                        <a:pt x="1633933" y="928665"/>
                                        <a:pt x="1622738" y="895081"/>
                                      </a:cubicBezTo>
                                      <a:lnTo>
                                        <a:pt x="1584101" y="779172"/>
                                      </a:lnTo>
                                      <a:lnTo>
                                        <a:pt x="1558344" y="701898"/>
                                      </a:lnTo>
                                      <a:cubicBezTo>
                                        <a:pt x="1554051" y="689019"/>
                                        <a:pt x="1548758" y="676432"/>
                                        <a:pt x="1545465" y="663262"/>
                                      </a:cubicBezTo>
                                      <a:cubicBezTo>
                                        <a:pt x="1541338" y="646755"/>
                                        <a:pt x="1528946" y="591587"/>
                                        <a:pt x="1519707" y="573110"/>
                                      </a:cubicBezTo>
                                      <a:cubicBezTo>
                                        <a:pt x="1512785" y="559266"/>
                                        <a:pt x="1501629" y="547912"/>
                                        <a:pt x="1493949" y="534473"/>
                                      </a:cubicBezTo>
                                      <a:cubicBezTo>
                                        <a:pt x="1484424" y="517804"/>
                                        <a:pt x="1477717" y="499627"/>
                                        <a:pt x="1468192" y="482958"/>
                                      </a:cubicBezTo>
                                      <a:cubicBezTo>
                                        <a:pt x="1460512" y="469519"/>
                                        <a:pt x="1449356" y="458166"/>
                                        <a:pt x="1442434" y="444321"/>
                                      </a:cubicBezTo>
                                      <a:cubicBezTo>
                                        <a:pt x="1436363" y="432179"/>
                                        <a:pt x="1437085" y="416980"/>
                                        <a:pt x="1429555" y="405684"/>
                                      </a:cubicBezTo>
                                      <a:cubicBezTo>
                                        <a:pt x="1409724" y="375938"/>
                                        <a:pt x="1380789" y="360295"/>
                                        <a:pt x="1352282" y="341290"/>
                                      </a:cubicBezTo>
                                      <a:cubicBezTo>
                                        <a:pt x="1305057" y="270453"/>
                                        <a:pt x="1352284" y="330560"/>
                                        <a:pt x="1287887" y="276896"/>
                                      </a:cubicBezTo>
                                      <a:cubicBezTo>
                                        <a:pt x="1253222" y="248009"/>
                                        <a:pt x="1251729" y="230775"/>
                                        <a:pt x="1210614" y="212501"/>
                                      </a:cubicBezTo>
                                      <a:cubicBezTo>
                                        <a:pt x="1185803" y="201474"/>
                                        <a:pt x="1155932" y="201803"/>
                                        <a:pt x="1133341" y="186743"/>
                                      </a:cubicBezTo>
                                      <a:cubicBezTo>
                                        <a:pt x="1120462" y="178157"/>
                                        <a:pt x="1106595" y="170895"/>
                                        <a:pt x="1094704" y="160986"/>
                                      </a:cubicBezTo>
                                      <a:cubicBezTo>
                                        <a:pt x="1080712" y="149326"/>
                                        <a:pt x="1070889" y="132935"/>
                                        <a:pt x="1056068" y="122349"/>
                                      </a:cubicBezTo>
                                      <a:cubicBezTo>
                                        <a:pt x="1040445" y="111190"/>
                                        <a:pt x="1021221" y="106116"/>
                                        <a:pt x="1004552" y="96591"/>
                                      </a:cubicBezTo>
                                      <a:cubicBezTo>
                                        <a:pt x="918834" y="47610"/>
                                        <a:pt x="1023557" y="90048"/>
                                        <a:pt x="888642" y="45076"/>
                                      </a:cubicBezTo>
                                      <a:lnTo>
                                        <a:pt x="850006" y="32197"/>
                                      </a:lnTo>
                                      <a:cubicBezTo>
                                        <a:pt x="819955" y="36490"/>
                                        <a:pt x="789620" y="39123"/>
                                        <a:pt x="759854" y="45076"/>
                                      </a:cubicBezTo>
                                      <a:cubicBezTo>
                                        <a:pt x="746542" y="47738"/>
                                        <a:pt x="809223" y="0"/>
                                        <a:pt x="721217" y="57955"/>
                                      </a:cubicBezTo>
                                      <a:cubicBezTo>
                                        <a:pt x="708338" y="53662"/>
                                        <a:pt x="695892" y="47738"/>
                                        <a:pt x="682580" y="45076"/>
                                      </a:cubicBezTo>
                                      <a:cubicBezTo>
                                        <a:pt x="534595" y="15479"/>
                                        <a:pt x="641079" y="48414"/>
                                        <a:pt x="553792" y="19318"/>
                                      </a:cubicBezTo>
                                      <a:cubicBezTo>
                                        <a:pt x="519448" y="23611"/>
                                        <a:pt x="483356" y="20556"/>
                                        <a:pt x="450761" y="32197"/>
                                      </a:cubicBezTo>
                                      <a:cubicBezTo>
                                        <a:pt x="421607" y="42609"/>
                                        <a:pt x="402855" y="73922"/>
                                        <a:pt x="373487" y="83712"/>
                                      </a:cubicBezTo>
                                      <a:lnTo>
                                        <a:pt x="334851" y="96591"/>
                                      </a:lnTo>
                                      <a:cubicBezTo>
                                        <a:pt x="326265" y="109470"/>
                                        <a:pt x="321972" y="126642"/>
                                        <a:pt x="309093" y="135228"/>
                                      </a:cubicBezTo>
                                      <a:cubicBezTo>
                                        <a:pt x="294365" y="145046"/>
                                        <a:pt x="274596" y="143244"/>
                                        <a:pt x="257577" y="148107"/>
                                      </a:cubicBezTo>
                                      <a:cubicBezTo>
                                        <a:pt x="244524" y="151836"/>
                                        <a:pt x="231820" y="156693"/>
                                        <a:pt x="218941" y="160986"/>
                                      </a:cubicBezTo>
                                      <a:cubicBezTo>
                                        <a:pt x="183045" y="214829"/>
                                        <a:pt x="174180" y="239070"/>
                                        <a:pt x="128789" y="276896"/>
                                      </a:cubicBezTo>
                                      <a:cubicBezTo>
                                        <a:pt x="116898" y="286805"/>
                                        <a:pt x="98738" y="186744"/>
                                        <a:pt x="90152" y="264017"/>
                                      </a:cubicBezTo>
                                      <a:close/>
                                    </a:path>
                                  </a:pathLst>
                                </a:custGeom>
                                <a:solidFill>
                                  <a:schemeClr val="accent6">
                                    <a:lumMod val="60000"/>
                                    <a:lumOff val="40000"/>
                                  </a:schemeClr>
                                </a:solidFill>
                                <a:ln>
                                  <a:solidFill>
                                    <a:schemeClr val="accent2">
                                      <a:lumMod val="60000"/>
                                      <a:lumOff val="40000"/>
                                    </a:schemeClr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>
                                  <a:defPPr>
                                    <a:defRPr lang="fr-FR"/>
                                  </a:defPPr>
                                  <a:lvl1pPr marL="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1pPr>
                                  <a:lvl2pPr marL="4572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2pPr>
                                  <a:lvl3pPr marL="9144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3pPr>
                                  <a:lvl4pPr marL="13716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4pPr>
                                  <a:lvl5pPr marL="18288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5pPr>
                                  <a:lvl6pPr marL="22860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6pPr>
                                  <a:lvl7pPr marL="27432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7pPr>
                                  <a:lvl8pPr marL="32004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8pPr>
                                  <a:lvl9pPr marL="36576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9pPr>
                                </a:lstStyle>
                                <a:p>
                                  <a:pPr algn="ctr"/>
                                  <a:endParaRPr lang="fr-FR"/>
                                </a:p>
                              </p:txBody>
                            </p:sp>
                            <p:sp>
                              <p:nvSpPr>
                                <p:cNvPr id="38" name="Arc 37"/>
                                <p:cNvSpPr/>
                                <p:nvPr/>
                              </p:nvSpPr>
                              <p:spPr>
                                <a:xfrm>
                                  <a:off x="3357554" y="1214422"/>
                                  <a:ext cx="642942" cy="4214842"/>
                                </a:xfrm>
                                <a:prstGeom prst="arc">
                                  <a:avLst>
                                    <a:gd name="adj1" fmla="val 16326001"/>
                                    <a:gd name="adj2" fmla="val 5304501"/>
                                  </a:avLst>
                                </a:prstGeom>
                                <a:ln w="76200">
                                  <a:solidFill>
                                    <a:srgbClr val="00B05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  <p:txBody>
                                <a:bodyPr rtlCol="0" anchor="ctr"/>
                                <a:lstStyle>
                                  <a:defPPr>
                                    <a:defRPr lang="fr-FR"/>
                                  </a:defPPr>
                                  <a:lvl1pPr marL="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1pPr>
                                  <a:lvl2pPr marL="4572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2pPr>
                                  <a:lvl3pPr marL="9144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3pPr>
                                  <a:lvl4pPr marL="13716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4pPr>
                                  <a:lvl5pPr marL="18288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5pPr>
                                  <a:lvl6pPr marL="22860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6pPr>
                                  <a:lvl7pPr marL="27432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7pPr>
                                  <a:lvl8pPr marL="32004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8pPr>
                                  <a:lvl9pPr marL="36576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9pPr>
                                </a:lstStyle>
                                <a:p>
                                  <a:pPr algn="ctr"/>
                                  <a:endParaRPr lang="fr-FR"/>
                                </a:p>
                              </p:txBody>
                            </p:sp>
                            <p:sp>
                              <p:nvSpPr>
                                <p:cNvPr id="39" name="Ellipse 38"/>
                                <p:cNvSpPr/>
                                <p:nvPr/>
                              </p:nvSpPr>
                              <p:spPr>
                                <a:xfrm>
                                  <a:off x="3643306" y="2714620"/>
                                  <a:ext cx="142876" cy="428628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chemeClr val="tx1"/>
                                </a:solidFill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>
                                  <a:defPPr>
                                    <a:defRPr lang="fr-FR"/>
                                  </a:defPPr>
                                  <a:lvl1pPr marL="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1pPr>
                                  <a:lvl2pPr marL="4572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2pPr>
                                  <a:lvl3pPr marL="9144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3pPr>
                                  <a:lvl4pPr marL="13716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4pPr>
                                  <a:lvl5pPr marL="18288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5pPr>
                                  <a:lvl6pPr marL="22860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6pPr>
                                  <a:lvl7pPr marL="27432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7pPr>
                                  <a:lvl8pPr marL="32004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8pPr>
                                  <a:lvl9pPr marL="3657600" algn="l" defTabSz="914400" rtl="0" eaLnBrk="1" latinLnBrk="0" hangingPunct="1">
                                    <a:defRPr sz="1800" kern="1200">
                                      <a:solidFill>
                                        <a:schemeClr val="lt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9pPr>
                                </a:lstStyle>
                                <a:p>
                                  <a:pPr algn="ctr"/>
                                  <a:endParaRPr lang="fr-FR"/>
                                </a:p>
                              </p:txBody>
                            </p:sp>
                            <p:sp>
                              <p:nvSpPr>
                                <p:cNvPr id="40" name="Arc 39"/>
                                <p:cNvSpPr/>
                                <p:nvPr/>
                              </p:nvSpPr>
                              <p:spPr>
                                <a:xfrm flipH="1">
                                  <a:off x="4214810" y="1366822"/>
                                  <a:ext cx="633418" cy="4214842"/>
                                </a:xfrm>
                                <a:prstGeom prst="arc">
                                  <a:avLst>
                                    <a:gd name="adj1" fmla="val 16326001"/>
                                    <a:gd name="adj2" fmla="val 5304501"/>
                                  </a:avLst>
                                </a:prstGeom>
                                <a:ln w="76200">
                                  <a:solidFill>
                                    <a:srgbClr val="00B05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  <p:txBody>
                                <a:bodyPr rtlCol="0" anchor="ctr"/>
                                <a:lstStyle>
                                  <a:defPPr>
                                    <a:defRPr lang="fr-FR"/>
                                  </a:defPPr>
                                  <a:lvl1pPr marL="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1pPr>
                                  <a:lvl2pPr marL="4572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2pPr>
                                  <a:lvl3pPr marL="9144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3pPr>
                                  <a:lvl4pPr marL="13716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4pPr>
                                  <a:lvl5pPr marL="18288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5pPr>
                                  <a:lvl6pPr marL="22860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6pPr>
                                  <a:lvl7pPr marL="27432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7pPr>
                                  <a:lvl8pPr marL="32004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8pPr>
                                  <a:lvl9pPr marL="36576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9pPr>
                                </a:lstStyle>
                                <a:p>
                                  <a:pPr algn="ctr"/>
                                  <a:endParaRPr lang="fr-FR"/>
                                </a:p>
                              </p:txBody>
                            </p:sp>
                            <p:sp>
                              <p:nvSpPr>
                                <p:cNvPr id="41" name="Forme libre 40"/>
                                <p:cNvSpPr/>
                                <p:nvPr/>
                              </p:nvSpPr>
                              <p:spPr>
                                <a:xfrm>
                                  <a:off x="3966693" y="1326524"/>
                                  <a:ext cx="176679" cy="959468"/>
                                </a:xfrm>
                                <a:custGeom>
                                  <a:avLst/>
                                  <a:gdLst>
                                    <a:gd name="connsiteX0" fmla="*/ 0 w 118969"/>
                                    <a:gd name="connsiteY0" fmla="*/ 0 h 425003"/>
                                    <a:gd name="connsiteX1" fmla="*/ 38637 w 118969"/>
                                    <a:gd name="connsiteY1" fmla="*/ 90152 h 425003"/>
                                    <a:gd name="connsiteX2" fmla="*/ 90152 w 118969"/>
                                    <a:gd name="connsiteY2" fmla="*/ 167425 h 425003"/>
                                    <a:gd name="connsiteX3" fmla="*/ 103031 w 118969"/>
                                    <a:gd name="connsiteY3" fmla="*/ 244699 h 425003"/>
                                    <a:gd name="connsiteX4" fmla="*/ 115910 w 118969"/>
                                    <a:gd name="connsiteY4" fmla="*/ 296214 h 425003"/>
                                    <a:gd name="connsiteX5" fmla="*/ 115910 w 118969"/>
                                    <a:gd name="connsiteY5" fmla="*/ 425003 h 425003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  <a:cxn ang="0">
                                      <a:pos x="connsiteX3" y="connsiteY3"/>
                                    </a:cxn>
                                    <a:cxn ang="0">
                                      <a:pos x="connsiteX4" y="connsiteY4"/>
                                    </a:cxn>
                                    <a:cxn ang="0">
                                      <a:pos x="connsiteX5" y="connsiteY5"/>
                                    </a:cxn>
                                  </a:cxnLst>
                                  <a:rect l="l" t="t" r="r" b="b"/>
                                  <a:pathLst>
                                    <a:path w="118969" h="425003">
                                      <a:moveTo>
                                        <a:pt x="0" y="0"/>
                                      </a:moveTo>
                                      <a:cubicBezTo>
                                        <a:pt x="13324" y="39972"/>
                                        <a:pt x="14764" y="50364"/>
                                        <a:pt x="38637" y="90152"/>
                                      </a:cubicBezTo>
                                      <a:cubicBezTo>
                                        <a:pt x="54564" y="116697"/>
                                        <a:pt x="90152" y="167425"/>
                                        <a:pt x="90152" y="167425"/>
                                      </a:cubicBezTo>
                                      <a:cubicBezTo>
                                        <a:pt x="94445" y="193183"/>
                                        <a:pt x="97910" y="219093"/>
                                        <a:pt x="103031" y="244699"/>
                                      </a:cubicBezTo>
                                      <a:cubicBezTo>
                                        <a:pt x="106502" y="262055"/>
                                        <a:pt x="114649" y="278559"/>
                                        <a:pt x="115910" y="296214"/>
                                      </a:cubicBezTo>
                                      <a:cubicBezTo>
                                        <a:pt x="118969" y="339035"/>
                                        <a:pt x="115910" y="382073"/>
                                        <a:pt x="115910" y="425003"/>
                                      </a:cubicBezTo>
                                    </a:path>
                                  </a:pathLst>
                                </a:custGeom>
                                <a:ln>
                                  <a:solidFill>
                                    <a:srgbClr val="00B05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  <p:txBody>
                                <a:bodyPr rtlCol="0" anchor="ctr"/>
                                <a:lstStyle>
                                  <a:defPPr>
                                    <a:defRPr lang="fr-FR"/>
                                  </a:defPPr>
                                  <a:lvl1pPr marL="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1pPr>
                                  <a:lvl2pPr marL="4572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2pPr>
                                  <a:lvl3pPr marL="9144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3pPr>
                                  <a:lvl4pPr marL="13716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4pPr>
                                  <a:lvl5pPr marL="18288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5pPr>
                                  <a:lvl6pPr marL="22860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6pPr>
                                  <a:lvl7pPr marL="27432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7pPr>
                                  <a:lvl8pPr marL="32004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8pPr>
                                  <a:lvl9pPr marL="36576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9pPr>
                                </a:lstStyle>
                                <a:p>
                                  <a:pPr algn="ctr"/>
                                  <a:endParaRPr lang="fr-FR"/>
                                </a:p>
                              </p:txBody>
                            </p:sp>
                            <p:sp>
                              <p:nvSpPr>
                                <p:cNvPr id="42" name="Forme libre 41"/>
                                <p:cNvSpPr/>
                                <p:nvPr/>
                              </p:nvSpPr>
                              <p:spPr>
                                <a:xfrm>
                                  <a:off x="4143372" y="1214422"/>
                                  <a:ext cx="94690" cy="689505"/>
                                </a:xfrm>
                                <a:custGeom>
                                  <a:avLst/>
                                  <a:gdLst>
                                    <a:gd name="connsiteX0" fmla="*/ 0 w 118969"/>
                                    <a:gd name="connsiteY0" fmla="*/ 0 h 425003"/>
                                    <a:gd name="connsiteX1" fmla="*/ 38637 w 118969"/>
                                    <a:gd name="connsiteY1" fmla="*/ 90152 h 425003"/>
                                    <a:gd name="connsiteX2" fmla="*/ 90152 w 118969"/>
                                    <a:gd name="connsiteY2" fmla="*/ 167425 h 425003"/>
                                    <a:gd name="connsiteX3" fmla="*/ 103031 w 118969"/>
                                    <a:gd name="connsiteY3" fmla="*/ 244699 h 425003"/>
                                    <a:gd name="connsiteX4" fmla="*/ 115910 w 118969"/>
                                    <a:gd name="connsiteY4" fmla="*/ 296214 h 425003"/>
                                    <a:gd name="connsiteX5" fmla="*/ 115910 w 118969"/>
                                    <a:gd name="connsiteY5" fmla="*/ 425003 h 425003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  <a:cxn ang="0">
                                      <a:pos x="connsiteX3" y="connsiteY3"/>
                                    </a:cxn>
                                    <a:cxn ang="0">
                                      <a:pos x="connsiteX4" y="connsiteY4"/>
                                    </a:cxn>
                                    <a:cxn ang="0">
                                      <a:pos x="connsiteX5" y="connsiteY5"/>
                                    </a:cxn>
                                  </a:cxnLst>
                                  <a:rect l="l" t="t" r="r" b="b"/>
                                  <a:pathLst>
                                    <a:path w="118969" h="425003">
                                      <a:moveTo>
                                        <a:pt x="0" y="0"/>
                                      </a:moveTo>
                                      <a:cubicBezTo>
                                        <a:pt x="13324" y="39972"/>
                                        <a:pt x="14764" y="50364"/>
                                        <a:pt x="38637" y="90152"/>
                                      </a:cubicBezTo>
                                      <a:cubicBezTo>
                                        <a:pt x="54564" y="116697"/>
                                        <a:pt x="90152" y="167425"/>
                                        <a:pt x="90152" y="167425"/>
                                      </a:cubicBezTo>
                                      <a:cubicBezTo>
                                        <a:pt x="94445" y="193183"/>
                                        <a:pt x="97910" y="219093"/>
                                        <a:pt x="103031" y="244699"/>
                                      </a:cubicBezTo>
                                      <a:cubicBezTo>
                                        <a:pt x="106502" y="262055"/>
                                        <a:pt x="114649" y="278559"/>
                                        <a:pt x="115910" y="296214"/>
                                      </a:cubicBezTo>
                                      <a:cubicBezTo>
                                        <a:pt x="118969" y="339035"/>
                                        <a:pt x="115910" y="382073"/>
                                        <a:pt x="115910" y="425003"/>
                                      </a:cubicBezTo>
                                    </a:path>
                                  </a:pathLst>
                                </a:custGeom>
                                <a:ln>
                                  <a:solidFill>
                                    <a:srgbClr val="00B05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  <p:txBody>
                                <a:bodyPr rtlCol="0" anchor="ctr"/>
                                <a:lstStyle>
                                  <a:defPPr>
                                    <a:defRPr lang="fr-FR"/>
                                  </a:defPPr>
                                  <a:lvl1pPr marL="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1pPr>
                                  <a:lvl2pPr marL="4572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2pPr>
                                  <a:lvl3pPr marL="9144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3pPr>
                                  <a:lvl4pPr marL="13716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4pPr>
                                  <a:lvl5pPr marL="18288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5pPr>
                                  <a:lvl6pPr marL="22860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6pPr>
                                  <a:lvl7pPr marL="27432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7pPr>
                                  <a:lvl8pPr marL="32004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8pPr>
                                  <a:lvl9pPr marL="36576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9pPr>
                                </a:lstStyle>
                                <a:p>
                                  <a:pPr algn="ctr"/>
                                  <a:endParaRPr lang="fr-FR"/>
                                </a:p>
                              </p:txBody>
                            </p:sp>
                            <p:sp>
                              <p:nvSpPr>
                                <p:cNvPr id="43" name="Forme libre 42"/>
                                <p:cNvSpPr/>
                                <p:nvPr/>
                              </p:nvSpPr>
                              <p:spPr>
                                <a:xfrm flipH="1">
                                  <a:off x="4085662" y="1142984"/>
                                  <a:ext cx="272024" cy="608543"/>
                                </a:xfrm>
                                <a:custGeom>
                                  <a:avLst/>
                                  <a:gdLst>
                                    <a:gd name="connsiteX0" fmla="*/ 0 w 118969"/>
                                    <a:gd name="connsiteY0" fmla="*/ 0 h 425003"/>
                                    <a:gd name="connsiteX1" fmla="*/ 38637 w 118969"/>
                                    <a:gd name="connsiteY1" fmla="*/ 90152 h 425003"/>
                                    <a:gd name="connsiteX2" fmla="*/ 90152 w 118969"/>
                                    <a:gd name="connsiteY2" fmla="*/ 167425 h 425003"/>
                                    <a:gd name="connsiteX3" fmla="*/ 103031 w 118969"/>
                                    <a:gd name="connsiteY3" fmla="*/ 244699 h 425003"/>
                                    <a:gd name="connsiteX4" fmla="*/ 115910 w 118969"/>
                                    <a:gd name="connsiteY4" fmla="*/ 296214 h 425003"/>
                                    <a:gd name="connsiteX5" fmla="*/ 115910 w 118969"/>
                                    <a:gd name="connsiteY5" fmla="*/ 425003 h 425003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  <a:cxn ang="0">
                                      <a:pos x="connsiteX3" y="connsiteY3"/>
                                    </a:cxn>
                                    <a:cxn ang="0">
                                      <a:pos x="connsiteX4" y="connsiteY4"/>
                                    </a:cxn>
                                    <a:cxn ang="0">
                                      <a:pos x="connsiteX5" y="connsiteY5"/>
                                    </a:cxn>
                                  </a:cxnLst>
                                  <a:rect l="l" t="t" r="r" b="b"/>
                                  <a:pathLst>
                                    <a:path w="118969" h="425003">
                                      <a:moveTo>
                                        <a:pt x="0" y="0"/>
                                      </a:moveTo>
                                      <a:cubicBezTo>
                                        <a:pt x="13324" y="39972"/>
                                        <a:pt x="14764" y="50364"/>
                                        <a:pt x="38637" y="90152"/>
                                      </a:cubicBezTo>
                                      <a:cubicBezTo>
                                        <a:pt x="54564" y="116697"/>
                                        <a:pt x="90152" y="167425"/>
                                        <a:pt x="90152" y="167425"/>
                                      </a:cubicBezTo>
                                      <a:cubicBezTo>
                                        <a:pt x="94445" y="193183"/>
                                        <a:pt x="97910" y="219093"/>
                                        <a:pt x="103031" y="244699"/>
                                      </a:cubicBezTo>
                                      <a:cubicBezTo>
                                        <a:pt x="106502" y="262055"/>
                                        <a:pt x="114649" y="278559"/>
                                        <a:pt x="115910" y="296214"/>
                                      </a:cubicBezTo>
                                      <a:cubicBezTo>
                                        <a:pt x="118969" y="339035"/>
                                        <a:pt x="115910" y="382073"/>
                                        <a:pt x="115910" y="425003"/>
                                      </a:cubicBezTo>
                                    </a:path>
                                  </a:pathLst>
                                </a:custGeom>
                                <a:ln>
                                  <a:solidFill>
                                    <a:srgbClr val="00B05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  <p:txBody>
                                <a:bodyPr rtlCol="0" anchor="ctr"/>
                                <a:lstStyle>
                                  <a:defPPr>
                                    <a:defRPr lang="fr-FR"/>
                                  </a:defPPr>
                                  <a:lvl1pPr marL="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1pPr>
                                  <a:lvl2pPr marL="4572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2pPr>
                                  <a:lvl3pPr marL="9144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3pPr>
                                  <a:lvl4pPr marL="13716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4pPr>
                                  <a:lvl5pPr marL="18288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5pPr>
                                  <a:lvl6pPr marL="22860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6pPr>
                                  <a:lvl7pPr marL="27432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7pPr>
                                  <a:lvl8pPr marL="32004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8pPr>
                                  <a:lvl9pPr marL="36576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9pPr>
                                </a:lstStyle>
                                <a:p>
                                  <a:pPr algn="ctr"/>
                                  <a:endParaRPr lang="fr-FR"/>
                                </a:p>
                              </p:txBody>
                            </p:sp>
                            <p:sp>
                              <p:nvSpPr>
                                <p:cNvPr id="44" name="Forme libre 43"/>
                                <p:cNvSpPr/>
                                <p:nvPr/>
                              </p:nvSpPr>
                              <p:spPr>
                                <a:xfrm flipH="1">
                                  <a:off x="3929058" y="1000108"/>
                                  <a:ext cx="428628" cy="751419"/>
                                </a:xfrm>
                                <a:custGeom>
                                  <a:avLst/>
                                  <a:gdLst>
                                    <a:gd name="connsiteX0" fmla="*/ 0 w 118969"/>
                                    <a:gd name="connsiteY0" fmla="*/ 0 h 425003"/>
                                    <a:gd name="connsiteX1" fmla="*/ 38637 w 118969"/>
                                    <a:gd name="connsiteY1" fmla="*/ 90152 h 425003"/>
                                    <a:gd name="connsiteX2" fmla="*/ 90152 w 118969"/>
                                    <a:gd name="connsiteY2" fmla="*/ 167425 h 425003"/>
                                    <a:gd name="connsiteX3" fmla="*/ 103031 w 118969"/>
                                    <a:gd name="connsiteY3" fmla="*/ 244699 h 425003"/>
                                    <a:gd name="connsiteX4" fmla="*/ 115910 w 118969"/>
                                    <a:gd name="connsiteY4" fmla="*/ 296214 h 425003"/>
                                    <a:gd name="connsiteX5" fmla="*/ 115910 w 118969"/>
                                    <a:gd name="connsiteY5" fmla="*/ 425003 h 425003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  <a:cxn ang="0">
                                      <a:pos x="connsiteX3" y="connsiteY3"/>
                                    </a:cxn>
                                    <a:cxn ang="0">
                                      <a:pos x="connsiteX4" y="connsiteY4"/>
                                    </a:cxn>
                                    <a:cxn ang="0">
                                      <a:pos x="connsiteX5" y="connsiteY5"/>
                                    </a:cxn>
                                  </a:cxnLst>
                                  <a:rect l="l" t="t" r="r" b="b"/>
                                  <a:pathLst>
                                    <a:path w="118969" h="425003">
                                      <a:moveTo>
                                        <a:pt x="0" y="0"/>
                                      </a:moveTo>
                                      <a:cubicBezTo>
                                        <a:pt x="13324" y="39972"/>
                                        <a:pt x="14764" y="50364"/>
                                        <a:pt x="38637" y="90152"/>
                                      </a:cubicBezTo>
                                      <a:cubicBezTo>
                                        <a:pt x="54564" y="116697"/>
                                        <a:pt x="90152" y="167425"/>
                                        <a:pt x="90152" y="167425"/>
                                      </a:cubicBezTo>
                                      <a:cubicBezTo>
                                        <a:pt x="94445" y="193183"/>
                                        <a:pt x="97910" y="219093"/>
                                        <a:pt x="103031" y="244699"/>
                                      </a:cubicBezTo>
                                      <a:cubicBezTo>
                                        <a:pt x="106502" y="262055"/>
                                        <a:pt x="114649" y="278559"/>
                                        <a:pt x="115910" y="296214"/>
                                      </a:cubicBezTo>
                                      <a:cubicBezTo>
                                        <a:pt x="118969" y="339035"/>
                                        <a:pt x="115910" y="382073"/>
                                        <a:pt x="115910" y="425003"/>
                                      </a:cubicBezTo>
                                    </a:path>
                                  </a:pathLst>
                                </a:custGeom>
                                <a:ln>
                                  <a:solidFill>
                                    <a:srgbClr val="00B05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  <p:txBody>
                                <a:bodyPr rtlCol="0" anchor="ctr"/>
                                <a:lstStyle>
                                  <a:defPPr>
                                    <a:defRPr lang="fr-FR"/>
                                  </a:defPPr>
                                  <a:lvl1pPr marL="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1pPr>
                                  <a:lvl2pPr marL="4572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2pPr>
                                  <a:lvl3pPr marL="9144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3pPr>
                                  <a:lvl4pPr marL="13716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4pPr>
                                  <a:lvl5pPr marL="18288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5pPr>
                                  <a:lvl6pPr marL="22860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6pPr>
                                  <a:lvl7pPr marL="27432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7pPr>
                                  <a:lvl8pPr marL="32004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8pPr>
                                  <a:lvl9pPr marL="3657600" algn="l" defTabSz="914400" rtl="0" eaLnBrk="1" latinLnBrk="0" hangingPunct="1">
                                    <a:defRPr sz="1800" kern="1200">
                                      <a:solidFill>
                                        <a:schemeClr val="tx1"/>
                                      </a:solidFill>
                                      <a:latin typeface="+mn-lt"/>
                                      <a:ea typeface="+mn-ea"/>
                                      <a:cs typeface="+mn-cs"/>
                                    </a:defRPr>
                                  </a:lvl9pPr>
                                </a:lstStyle>
                                <a:p>
                                  <a:pPr algn="ctr"/>
                                  <a:endParaRPr lang="fr-FR"/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30" name="Groupe 29"/>
                            <p:cNvGrpSpPr/>
                            <p:nvPr/>
                          </p:nvGrpSpPr>
                          <p:grpSpPr>
                            <a:xfrm>
                              <a:off x="4277124" y="1079831"/>
                              <a:ext cx="411213" cy="4484026"/>
                              <a:chOff x="4277124" y="1079831"/>
                              <a:chExt cx="411213" cy="4484026"/>
                            </a:xfrm>
                          </p:grpSpPr>
                          <p:sp>
                            <p:nvSpPr>
                              <p:cNvPr id="31" name="Forme libre 30"/>
                              <p:cNvSpPr/>
                              <p:nvPr/>
                            </p:nvSpPr>
                            <p:spPr>
                              <a:xfrm rot="205773" flipH="1">
                                <a:off x="4277124" y="1079831"/>
                                <a:ext cx="411213" cy="4484026"/>
                              </a:xfrm>
                              <a:custGeom>
                                <a:avLst/>
                                <a:gdLst>
                                  <a:gd name="connsiteX0" fmla="*/ 218941 w 460556"/>
                                  <a:gd name="connsiteY0" fmla="*/ 36490 h 4121655"/>
                                  <a:gd name="connsiteX1" fmla="*/ 244698 w 460556"/>
                                  <a:gd name="connsiteY1" fmla="*/ 216794 h 4121655"/>
                                  <a:gd name="connsiteX2" fmla="*/ 257577 w 460556"/>
                                  <a:gd name="connsiteY2" fmla="*/ 435735 h 4121655"/>
                                  <a:gd name="connsiteX3" fmla="*/ 283335 w 460556"/>
                                  <a:gd name="connsiteY3" fmla="*/ 590282 h 4121655"/>
                                  <a:gd name="connsiteX4" fmla="*/ 309093 w 460556"/>
                                  <a:gd name="connsiteY4" fmla="*/ 628918 h 4121655"/>
                                  <a:gd name="connsiteX5" fmla="*/ 296214 w 460556"/>
                                  <a:gd name="connsiteY5" fmla="*/ 950890 h 4121655"/>
                                  <a:gd name="connsiteX6" fmla="*/ 257577 w 460556"/>
                                  <a:gd name="connsiteY6" fmla="*/ 1079679 h 4121655"/>
                                  <a:gd name="connsiteX7" fmla="*/ 231820 w 460556"/>
                                  <a:gd name="connsiteY7" fmla="*/ 1156952 h 4121655"/>
                                  <a:gd name="connsiteX8" fmla="*/ 206062 w 460556"/>
                                  <a:gd name="connsiteY8" fmla="*/ 1375893 h 4121655"/>
                                  <a:gd name="connsiteX9" fmla="*/ 180304 w 460556"/>
                                  <a:gd name="connsiteY9" fmla="*/ 1414529 h 4121655"/>
                                  <a:gd name="connsiteX10" fmla="*/ 128789 w 460556"/>
                                  <a:gd name="connsiteY10" fmla="*/ 1569076 h 4121655"/>
                                  <a:gd name="connsiteX11" fmla="*/ 115910 w 460556"/>
                                  <a:gd name="connsiteY11" fmla="*/ 1607713 h 4121655"/>
                                  <a:gd name="connsiteX12" fmla="*/ 51515 w 460556"/>
                                  <a:gd name="connsiteY12" fmla="*/ 1684986 h 4121655"/>
                                  <a:gd name="connsiteX13" fmla="*/ 38637 w 460556"/>
                                  <a:gd name="connsiteY13" fmla="*/ 1736501 h 4121655"/>
                                  <a:gd name="connsiteX14" fmla="*/ 12879 w 460556"/>
                                  <a:gd name="connsiteY14" fmla="*/ 1775138 h 4121655"/>
                                  <a:gd name="connsiteX15" fmla="*/ 0 w 460556"/>
                                  <a:gd name="connsiteY15" fmla="*/ 1813775 h 4121655"/>
                                  <a:gd name="connsiteX16" fmla="*/ 12879 w 460556"/>
                                  <a:gd name="connsiteY16" fmla="*/ 2084231 h 4121655"/>
                                  <a:gd name="connsiteX17" fmla="*/ 25758 w 460556"/>
                                  <a:gd name="connsiteY17" fmla="*/ 2148625 h 4121655"/>
                                  <a:gd name="connsiteX18" fmla="*/ 51515 w 460556"/>
                                  <a:gd name="connsiteY18" fmla="*/ 2251656 h 4121655"/>
                                  <a:gd name="connsiteX19" fmla="*/ 64394 w 460556"/>
                                  <a:gd name="connsiteY19" fmla="*/ 2290293 h 4121655"/>
                                  <a:gd name="connsiteX20" fmla="*/ 77273 w 460556"/>
                                  <a:gd name="connsiteY20" fmla="*/ 2354687 h 4121655"/>
                                  <a:gd name="connsiteX21" fmla="*/ 115910 w 460556"/>
                                  <a:gd name="connsiteY21" fmla="*/ 2444839 h 4121655"/>
                                  <a:gd name="connsiteX22" fmla="*/ 115910 w 460556"/>
                                  <a:gd name="connsiteY22" fmla="*/ 3397876 h 4121655"/>
                                  <a:gd name="connsiteX23" fmla="*/ 90152 w 460556"/>
                                  <a:gd name="connsiteY23" fmla="*/ 3513786 h 4121655"/>
                                  <a:gd name="connsiteX24" fmla="*/ 103031 w 460556"/>
                                  <a:gd name="connsiteY24" fmla="*/ 4106214 h 4121655"/>
                                  <a:gd name="connsiteX25" fmla="*/ 128789 w 460556"/>
                                  <a:gd name="connsiteY25" fmla="*/ 4067577 h 4121655"/>
                                  <a:gd name="connsiteX26" fmla="*/ 141668 w 460556"/>
                                  <a:gd name="connsiteY26" fmla="*/ 3913031 h 4121655"/>
                                  <a:gd name="connsiteX27" fmla="*/ 180304 w 460556"/>
                                  <a:gd name="connsiteY27" fmla="*/ 3874394 h 4121655"/>
                                  <a:gd name="connsiteX28" fmla="*/ 206062 w 460556"/>
                                  <a:gd name="connsiteY28" fmla="*/ 3771363 h 4121655"/>
                                  <a:gd name="connsiteX29" fmla="*/ 231820 w 460556"/>
                                  <a:gd name="connsiteY29" fmla="*/ 3655453 h 4121655"/>
                                  <a:gd name="connsiteX30" fmla="*/ 257577 w 460556"/>
                                  <a:gd name="connsiteY30" fmla="*/ 3616817 h 4121655"/>
                                  <a:gd name="connsiteX31" fmla="*/ 270456 w 460556"/>
                                  <a:gd name="connsiteY31" fmla="*/ 3462270 h 4121655"/>
                                  <a:gd name="connsiteX32" fmla="*/ 296214 w 460556"/>
                                  <a:gd name="connsiteY32" fmla="*/ 3384997 h 4121655"/>
                                  <a:gd name="connsiteX33" fmla="*/ 309093 w 460556"/>
                                  <a:gd name="connsiteY33" fmla="*/ 3346360 h 4121655"/>
                                  <a:gd name="connsiteX34" fmla="*/ 321972 w 460556"/>
                                  <a:gd name="connsiteY34" fmla="*/ 3204693 h 4121655"/>
                                  <a:gd name="connsiteX35" fmla="*/ 347729 w 460556"/>
                                  <a:gd name="connsiteY35" fmla="*/ 3127420 h 4121655"/>
                                  <a:gd name="connsiteX36" fmla="*/ 373487 w 460556"/>
                                  <a:gd name="connsiteY36" fmla="*/ 2908479 h 4121655"/>
                                  <a:gd name="connsiteX37" fmla="*/ 386366 w 460556"/>
                                  <a:gd name="connsiteY37" fmla="*/ 2869842 h 4121655"/>
                                  <a:gd name="connsiteX38" fmla="*/ 399245 w 460556"/>
                                  <a:gd name="connsiteY38" fmla="*/ 2483476 h 4121655"/>
                                  <a:gd name="connsiteX39" fmla="*/ 425003 w 460556"/>
                                  <a:gd name="connsiteY39" fmla="*/ 2187262 h 4121655"/>
                                  <a:gd name="connsiteX40" fmla="*/ 450760 w 460556"/>
                                  <a:gd name="connsiteY40" fmla="*/ 1607713 h 4121655"/>
                                  <a:gd name="connsiteX41" fmla="*/ 437882 w 460556"/>
                                  <a:gd name="connsiteY41" fmla="*/ 1350135 h 4121655"/>
                                  <a:gd name="connsiteX42" fmla="*/ 450760 w 460556"/>
                                  <a:gd name="connsiteY42" fmla="*/ 1221346 h 4121655"/>
                                  <a:gd name="connsiteX43" fmla="*/ 425003 w 460556"/>
                                  <a:gd name="connsiteY43" fmla="*/ 860738 h 4121655"/>
                                  <a:gd name="connsiteX44" fmla="*/ 399245 w 460556"/>
                                  <a:gd name="connsiteY44" fmla="*/ 603160 h 4121655"/>
                                  <a:gd name="connsiteX45" fmla="*/ 386366 w 460556"/>
                                  <a:gd name="connsiteY45" fmla="*/ 564524 h 4121655"/>
                                  <a:gd name="connsiteX46" fmla="*/ 360608 w 460556"/>
                                  <a:gd name="connsiteY46" fmla="*/ 525887 h 4121655"/>
                                  <a:gd name="connsiteX47" fmla="*/ 347729 w 460556"/>
                                  <a:gd name="connsiteY47" fmla="*/ 474372 h 4121655"/>
                                  <a:gd name="connsiteX48" fmla="*/ 321972 w 460556"/>
                                  <a:gd name="connsiteY48" fmla="*/ 435735 h 4121655"/>
                                  <a:gd name="connsiteX49" fmla="*/ 218941 w 460556"/>
                                  <a:gd name="connsiteY49" fmla="*/ 36490 h 4121655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  <a:cxn ang="0">
                                    <a:pos x="connsiteX3" y="connsiteY3"/>
                                  </a:cxn>
                                  <a:cxn ang="0">
                                    <a:pos x="connsiteX4" y="connsiteY4"/>
                                  </a:cxn>
                                  <a:cxn ang="0">
                                    <a:pos x="connsiteX5" y="connsiteY5"/>
                                  </a:cxn>
                                  <a:cxn ang="0">
                                    <a:pos x="connsiteX6" y="connsiteY6"/>
                                  </a:cxn>
                                  <a:cxn ang="0">
                                    <a:pos x="connsiteX7" y="connsiteY7"/>
                                  </a:cxn>
                                  <a:cxn ang="0">
                                    <a:pos x="connsiteX8" y="connsiteY8"/>
                                  </a:cxn>
                                  <a:cxn ang="0">
                                    <a:pos x="connsiteX9" y="connsiteY9"/>
                                  </a:cxn>
                                  <a:cxn ang="0">
                                    <a:pos x="connsiteX10" y="connsiteY10"/>
                                  </a:cxn>
                                  <a:cxn ang="0">
                                    <a:pos x="connsiteX11" y="connsiteY11"/>
                                  </a:cxn>
                                  <a:cxn ang="0">
                                    <a:pos x="connsiteX12" y="connsiteY12"/>
                                  </a:cxn>
                                  <a:cxn ang="0">
                                    <a:pos x="connsiteX13" y="connsiteY13"/>
                                  </a:cxn>
                                  <a:cxn ang="0">
                                    <a:pos x="connsiteX14" y="connsiteY14"/>
                                  </a:cxn>
                                  <a:cxn ang="0">
                                    <a:pos x="connsiteX15" y="connsiteY15"/>
                                  </a:cxn>
                                  <a:cxn ang="0">
                                    <a:pos x="connsiteX16" y="connsiteY16"/>
                                  </a:cxn>
                                  <a:cxn ang="0">
                                    <a:pos x="connsiteX17" y="connsiteY17"/>
                                  </a:cxn>
                                  <a:cxn ang="0">
                                    <a:pos x="connsiteX18" y="connsiteY18"/>
                                  </a:cxn>
                                  <a:cxn ang="0">
                                    <a:pos x="connsiteX19" y="connsiteY19"/>
                                  </a:cxn>
                                  <a:cxn ang="0">
                                    <a:pos x="connsiteX20" y="connsiteY20"/>
                                  </a:cxn>
                                  <a:cxn ang="0">
                                    <a:pos x="connsiteX21" y="connsiteY21"/>
                                  </a:cxn>
                                  <a:cxn ang="0">
                                    <a:pos x="connsiteX22" y="connsiteY22"/>
                                  </a:cxn>
                                  <a:cxn ang="0">
                                    <a:pos x="connsiteX23" y="connsiteY23"/>
                                  </a:cxn>
                                  <a:cxn ang="0">
                                    <a:pos x="connsiteX24" y="connsiteY24"/>
                                  </a:cxn>
                                  <a:cxn ang="0">
                                    <a:pos x="connsiteX25" y="connsiteY25"/>
                                  </a:cxn>
                                  <a:cxn ang="0">
                                    <a:pos x="connsiteX26" y="connsiteY26"/>
                                  </a:cxn>
                                  <a:cxn ang="0">
                                    <a:pos x="connsiteX27" y="connsiteY27"/>
                                  </a:cxn>
                                  <a:cxn ang="0">
                                    <a:pos x="connsiteX28" y="connsiteY28"/>
                                  </a:cxn>
                                  <a:cxn ang="0">
                                    <a:pos x="connsiteX29" y="connsiteY29"/>
                                  </a:cxn>
                                  <a:cxn ang="0">
                                    <a:pos x="connsiteX30" y="connsiteY30"/>
                                  </a:cxn>
                                  <a:cxn ang="0">
                                    <a:pos x="connsiteX31" y="connsiteY31"/>
                                  </a:cxn>
                                  <a:cxn ang="0">
                                    <a:pos x="connsiteX32" y="connsiteY32"/>
                                  </a:cxn>
                                  <a:cxn ang="0">
                                    <a:pos x="connsiteX33" y="connsiteY33"/>
                                  </a:cxn>
                                  <a:cxn ang="0">
                                    <a:pos x="connsiteX34" y="connsiteY34"/>
                                  </a:cxn>
                                  <a:cxn ang="0">
                                    <a:pos x="connsiteX35" y="connsiteY35"/>
                                  </a:cxn>
                                  <a:cxn ang="0">
                                    <a:pos x="connsiteX36" y="connsiteY36"/>
                                  </a:cxn>
                                  <a:cxn ang="0">
                                    <a:pos x="connsiteX37" y="connsiteY37"/>
                                  </a:cxn>
                                  <a:cxn ang="0">
                                    <a:pos x="connsiteX38" y="connsiteY38"/>
                                  </a:cxn>
                                  <a:cxn ang="0">
                                    <a:pos x="connsiteX39" y="connsiteY39"/>
                                  </a:cxn>
                                  <a:cxn ang="0">
                                    <a:pos x="connsiteX40" y="connsiteY40"/>
                                  </a:cxn>
                                  <a:cxn ang="0">
                                    <a:pos x="connsiteX41" y="connsiteY41"/>
                                  </a:cxn>
                                  <a:cxn ang="0">
                                    <a:pos x="connsiteX42" y="connsiteY42"/>
                                  </a:cxn>
                                  <a:cxn ang="0">
                                    <a:pos x="connsiteX43" y="connsiteY43"/>
                                  </a:cxn>
                                  <a:cxn ang="0">
                                    <a:pos x="connsiteX44" y="connsiteY44"/>
                                  </a:cxn>
                                  <a:cxn ang="0">
                                    <a:pos x="connsiteX45" y="connsiteY45"/>
                                  </a:cxn>
                                  <a:cxn ang="0">
                                    <a:pos x="connsiteX46" y="connsiteY46"/>
                                  </a:cxn>
                                  <a:cxn ang="0">
                                    <a:pos x="connsiteX47" y="connsiteY47"/>
                                  </a:cxn>
                                  <a:cxn ang="0">
                                    <a:pos x="connsiteX48" y="connsiteY48"/>
                                  </a:cxn>
                                  <a:cxn ang="0">
                                    <a:pos x="connsiteX49" y="connsiteY49"/>
                                  </a:cxn>
                                </a:cxnLst>
                                <a:rect l="l" t="t" r="r" b="b"/>
                                <a:pathLst>
                                  <a:path w="460556" h="4121655">
                                    <a:moveTo>
                                      <a:pt x="218941" y="36490"/>
                                    </a:moveTo>
                                    <a:cubicBezTo>
                                      <a:pt x="206062" y="0"/>
                                      <a:pt x="234438" y="73148"/>
                                      <a:pt x="244698" y="216794"/>
                                    </a:cubicBezTo>
                                    <a:cubicBezTo>
                                      <a:pt x="249906" y="289715"/>
                                      <a:pt x="251970" y="362844"/>
                                      <a:pt x="257577" y="435735"/>
                                    </a:cubicBezTo>
                                    <a:cubicBezTo>
                                      <a:pt x="260174" y="469492"/>
                                      <a:pt x="262277" y="548167"/>
                                      <a:pt x="283335" y="590282"/>
                                    </a:cubicBezTo>
                                    <a:cubicBezTo>
                                      <a:pt x="290257" y="604126"/>
                                      <a:pt x="300507" y="616039"/>
                                      <a:pt x="309093" y="628918"/>
                                    </a:cubicBezTo>
                                    <a:cubicBezTo>
                                      <a:pt x="304800" y="736242"/>
                                      <a:pt x="303129" y="843703"/>
                                      <a:pt x="296214" y="950890"/>
                                    </a:cubicBezTo>
                                    <a:cubicBezTo>
                                      <a:pt x="289938" y="1048162"/>
                                      <a:pt x="287838" y="1004027"/>
                                      <a:pt x="257577" y="1079679"/>
                                    </a:cubicBezTo>
                                    <a:cubicBezTo>
                                      <a:pt x="247494" y="1104888"/>
                                      <a:pt x="231820" y="1156952"/>
                                      <a:pt x="231820" y="1156952"/>
                                    </a:cubicBezTo>
                                    <a:cubicBezTo>
                                      <a:pt x="229785" y="1185438"/>
                                      <a:pt x="235334" y="1317350"/>
                                      <a:pt x="206062" y="1375893"/>
                                    </a:cubicBezTo>
                                    <a:cubicBezTo>
                                      <a:pt x="199140" y="1389737"/>
                                      <a:pt x="188890" y="1401650"/>
                                      <a:pt x="180304" y="1414529"/>
                                    </a:cubicBezTo>
                                    <a:lnTo>
                                      <a:pt x="128789" y="1569076"/>
                                    </a:lnTo>
                                    <a:cubicBezTo>
                                      <a:pt x="124496" y="1581955"/>
                                      <a:pt x="125510" y="1598114"/>
                                      <a:pt x="115910" y="1607713"/>
                                    </a:cubicBezTo>
                                    <a:cubicBezTo>
                                      <a:pt x="66328" y="1657294"/>
                                      <a:pt x="87376" y="1631195"/>
                                      <a:pt x="51515" y="1684986"/>
                                    </a:cubicBezTo>
                                    <a:cubicBezTo>
                                      <a:pt x="47222" y="1702158"/>
                                      <a:pt x="45609" y="1720232"/>
                                      <a:pt x="38637" y="1736501"/>
                                    </a:cubicBezTo>
                                    <a:cubicBezTo>
                                      <a:pt x="32540" y="1750728"/>
                                      <a:pt x="19801" y="1761293"/>
                                      <a:pt x="12879" y="1775138"/>
                                    </a:cubicBezTo>
                                    <a:cubicBezTo>
                                      <a:pt x="6808" y="1787280"/>
                                      <a:pt x="4293" y="1800896"/>
                                      <a:pt x="0" y="1813775"/>
                                    </a:cubicBezTo>
                                    <a:cubicBezTo>
                                      <a:pt x="4293" y="1903927"/>
                                      <a:pt x="5957" y="1994243"/>
                                      <a:pt x="12879" y="2084231"/>
                                    </a:cubicBezTo>
                                    <a:cubicBezTo>
                                      <a:pt x="14558" y="2106056"/>
                                      <a:pt x="20836" y="2127296"/>
                                      <a:pt x="25758" y="2148625"/>
                                    </a:cubicBezTo>
                                    <a:cubicBezTo>
                                      <a:pt x="33718" y="2183119"/>
                                      <a:pt x="40320" y="2218072"/>
                                      <a:pt x="51515" y="2251656"/>
                                    </a:cubicBezTo>
                                    <a:cubicBezTo>
                                      <a:pt x="55808" y="2264535"/>
                                      <a:pt x="61101" y="2277123"/>
                                      <a:pt x="64394" y="2290293"/>
                                    </a:cubicBezTo>
                                    <a:cubicBezTo>
                                      <a:pt x="69703" y="2311529"/>
                                      <a:pt x="71964" y="2333451"/>
                                      <a:pt x="77273" y="2354687"/>
                                    </a:cubicBezTo>
                                    <a:cubicBezTo>
                                      <a:pt x="86748" y="2392588"/>
                                      <a:pt x="97480" y="2407979"/>
                                      <a:pt x="115910" y="2444839"/>
                                    </a:cubicBezTo>
                                    <a:cubicBezTo>
                                      <a:pt x="186165" y="2796113"/>
                                      <a:pt x="138887" y="2536250"/>
                                      <a:pt x="115910" y="3397876"/>
                                    </a:cubicBezTo>
                                    <a:cubicBezTo>
                                      <a:pt x="114596" y="3447149"/>
                                      <a:pt x="104116" y="3471894"/>
                                      <a:pt x="90152" y="3513786"/>
                                    </a:cubicBezTo>
                                    <a:cubicBezTo>
                                      <a:pt x="94445" y="3711262"/>
                                      <a:pt x="89284" y="3909170"/>
                                      <a:pt x="103031" y="4106214"/>
                                    </a:cubicBezTo>
                                    <a:cubicBezTo>
                                      <a:pt x="104108" y="4121655"/>
                                      <a:pt x="125753" y="4082755"/>
                                      <a:pt x="128789" y="4067577"/>
                                    </a:cubicBezTo>
                                    <a:cubicBezTo>
                                      <a:pt x="138927" y="4016887"/>
                                      <a:pt x="128349" y="3962979"/>
                                      <a:pt x="141668" y="3913031"/>
                                    </a:cubicBezTo>
                                    <a:cubicBezTo>
                                      <a:pt x="146361" y="3895433"/>
                                      <a:pt x="167425" y="3887273"/>
                                      <a:pt x="180304" y="3874394"/>
                                    </a:cubicBezTo>
                                    <a:cubicBezTo>
                                      <a:pt x="198178" y="3820773"/>
                                      <a:pt x="193629" y="3839746"/>
                                      <a:pt x="206062" y="3771363"/>
                                    </a:cubicBezTo>
                                    <a:cubicBezTo>
                                      <a:pt x="211715" y="3740270"/>
                                      <a:pt x="215600" y="3687893"/>
                                      <a:pt x="231820" y="3655453"/>
                                    </a:cubicBezTo>
                                    <a:cubicBezTo>
                                      <a:pt x="238742" y="3641609"/>
                                      <a:pt x="248991" y="3629696"/>
                                      <a:pt x="257577" y="3616817"/>
                                    </a:cubicBezTo>
                                    <a:cubicBezTo>
                                      <a:pt x="261870" y="3565301"/>
                                      <a:pt x="261957" y="3513261"/>
                                      <a:pt x="270456" y="3462270"/>
                                    </a:cubicBezTo>
                                    <a:cubicBezTo>
                                      <a:pt x="274920" y="3435488"/>
                                      <a:pt x="287628" y="3410755"/>
                                      <a:pt x="296214" y="3384997"/>
                                    </a:cubicBezTo>
                                    <a:lnTo>
                                      <a:pt x="309093" y="3346360"/>
                                    </a:lnTo>
                                    <a:cubicBezTo>
                                      <a:pt x="313386" y="3299138"/>
                                      <a:pt x="313732" y="3251389"/>
                                      <a:pt x="321972" y="3204693"/>
                                    </a:cubicBezTo>
                                    <a:cubicBezTo>
                                      <a:pt x="326690" y="3177955"/>
                                      <a:pt x="347729" y="3127420"/>
                                      <a:pt x="347729" y="3127420"/>
                                    </a:cubicBezTo>
                                    <a:cubicBezTo>
                                      <a:pt x="354309" y="3055042"/>
                                      <a:pt x="357583" y="2980044"/>
                                      <a:pt x="373487" y="2908479"/>
                                    </a:cubicBezTo>
                                    <a:cubicBezTo>
                                      <a:pt x="376432" y="2895227"/>
                                      <a:pt x="382073" y="2882721"/>
                                      <a:pt x="386366" y="2869842"/>
                                    </a:cubicBezTo>
                                    <a:cubicBezTo>
                                      <a:pt x="390659" y="2741053"/>
                                      <a:pt x="393880" y="2612224"/>
                                      <a:pt x="399245" y="2483476"/>
                                    </a:cubicBezTo>
                                    <a:cubicBezTo>
                                      <a:pt x="408888" y="2252052"/>
                                      <a:pt x="398205" y="2321252"/>
                                      <a:pt x="425003" y="2187262"/>
                                    </a:cubicBezTo>
                                    <a:cubicBezTo>
                                      <a:pt x="442467" y="1960234"/>
                                      <a:pt x="450760" y="1885645"/>
                                      <a:pt x="450760" y="1607713"/>
                                    </a:cubicBezTo>
                                    <a:cubicBezTo>
                                      <a:pt x="450760" y="1521746"/>
                                      <a:pt x="442175" y="1435994"/>
                                      <a:pt x="437882" y="1350135"/>
                                    </a:cubicBezTo>
                                    <a:cubicBezTo>
                                      <a:pt x="442175" y="1307205"/>
                                      <a:pt x="450760" y="1264490"/>
                                      <a:pt x="450760" y="1221346"/>
                                    </a:cubicBezTo>
                                    <a:cubicBezTo>
                                      <a:pt x="450760" y="949026"/>
                                      <a:pt x="460556" y="1002947"/>
                                      <a:pt x="425003" y="860738"/>
                                    </a:cubicBezTo>
                                    <a:cubicBezTo>
                                      <a:pt x="415619" y="710599"/>
                                      <a:pt x="427633" y="702516"/>
                                      <a:pt x="399245" y="603160"/>
                                    </a:cubicBezTo>
                                    <a:cubicBezTo>
                                      <a:pt x="395516" y="590107"/>
                                      <a:pt x="392437" y="576666"/>
                                      <a:pt x="386366" y="564524"/>
                                    </a:cubicBezTo>
                                    <a:cubicBezTo>
                                      <a:pt x="379444" y="550680"/>
                                      <a:pt x="369194" y="538766"/>
                                      <a:pt x="360608" y="525887"/>
                                    </a:cubicBezTo>
                                    <a:cubicBezTo>
                                      <a:pt x="356315" y="508715"/>
                                      <a:pt x="354701" y="490641"/>
                                      <a:pt x="347729" y="474372"/>
                                    </a:cubicBezTo>
                                    <a:cubicBezTo>
                                      <a:pt x="341632" y="460145"/>
                                      <a:pt x="323463" y="451141"/>
                                      <a:pt x="321972" y="435735"/>
                                    </a:cubicBezTo>
                                    <a:cubicBezTo>
                                      <a:pt x="284999" y="53676"/>
                                      <a:pt x="231820" y="72980"/>
                                      <a:pt x="218941" y="36490"/>
                                    </a:cubicBezTo>
                                    <a:close/>
                                  </a:path>
                                </a:pathLst>
                              </a:custGeom>
                              <a:solidFill>
                                <a:schemeClr val="bg1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fr-FR"/>
                                </a:defPPr>
                                <a:lvl1pPr marL="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algn="ctr"/>
                                <a:endParaRPr lang="fr-FR"/>
                              </a:p>
                            </p:txBody>
                          </p:sp>
                          <p:sp>
                            <p:nvSpPr>
                              <p:cNvPr id="32" name="Ellipse 31"/>
                              <p:cNvSpPr/>
                              <p:nvPr/>
                            </p:nvSpPr>
                            <p:spPr>
                              <a:xfrm>
                                <a:off x="4429124" y="2928934"/>
                                <a:ext cx="142876" cy="428628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tx1"/>
                              </a:solidFill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fr-FR"/>
                                </a:defPPr>
                                <a:lvl1pPr marL="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algn="ctr"/>
                                <a:endParaRPr lang="fr-FR"/>
                              </a:p>
                            </p:txBody>
                          </p:sp>
                        </p:grpSp>
                      </p:grpSp>
                      <p:sp>
                        <p:nvSpPr>
                          <p:cNvPr id="27" name="ZoneTexte 26"/>
                          <p:cNvSpPr txBox="1"/>
                          <p:nvPr/>
                        </p:nvSpPr>
                        <p:spPr>
                          <a:xfrm>
                            <a:off x="5143504" y="2786058"/>
                            <a:ext cx="1357322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>
                            <a:defPPr>
                              <a:defRPr lang="fr-FR"/>
                            </a:defPPr>
                            <a:lvl1pPr marL="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1pPr>
                            <a:lvl2pPr marL="45720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2pPr>
                            <a:lvl3pPr marL="91440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3pPr>
                            <a:lvl4pPr marL="137160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4pPr>
                            <a:lvl5pPr marL="182880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5pPr>
                            <a:lvl6pPr marL="228600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6pPr>
                            <a:lvl7pPr marL="274320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7pPr>
                            <a:lvl8pPr marL="320040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8pPr>
                            <a:lvl9pPr marL="3657600" algn="l" defTabSz="914400" rtl="0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9pPr>
                          </a:lstStyle>
                          <a:p>
                            <a:r>
                              <a:rPr lang="fr-FR" dirty="0" smtClean="0"/>
                              <a:t>capillaire</a:t>
                            </a:r>
                            <a:endParaRPr lang="fr-FR" dirty="0"/>
                          </a:p>
                        </p:txBody>
                      </p:sp>
                    </p:grpSp>
                    <p:sp>
                      <p:nvSpPr>
                        <p:cNvPr id="25" name="ZoneTexte 32"/>
                        <p:cNvSpPr txBox="1"/>
                        <p:nvPr/>
                      </p:nvSpPr>
                      <p:spPr>
                        <a:xfrm>
                          <a:off x="7072330" y="3549851"/>
                          <a:ext cx="2214578" cy="3077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>
                          <a:defPPr>
                            <a:defRPr lang="fr-FR"/>
                          </a:defPPr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r>
                            <a:rPr lang="fr-FR" sz="1400" dirty="0" smtClean="0"/>
                            <a:t>Cellule endothéliale</a:t>
                          </a:r>
                          <a:endParaRPr lang="fr-FR" sz="1400" dirty="0"/>
                        </a:p>
                      </p:txBody>
                    </p:sp>
                  </p:grpSp>
                  <p:sp>
                    <p:nvSpPr>
                      <p:cNvPr id="22" name="ZoneTexte 34"/>
                      <p:cNvSpPr txBox="1"/>
                      <p:nvPr/>
                    </p:nvSpPr>
                    <p:spPr>
                      <a:xfrm>
                        <a:off x="7072330" y="3978479"/>
                        <a:ext cx="2214578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>
                        <a:defPPr>
                          <a:defRPr lang="fr-FR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r>
                          <a:rPr lang="fr-FR" sz="1400" dirty="0" smtClean="0"/>
                          <a:t>Membrane basale endothéliale</a:t>
                        </a:r>
                        <a:endParaRPr lang="fr-FR" sz="1400" dirty="0"/>
                      </a:p>
                    </p:txBody>
                  </p:sp>
                  <p:sp>
                    <p:nvSpPr>
                      <p:cNvPr id="23" name="ZoneTexte 38"/>
                      <p:cNvSpPr txBox="1"/>
                      <p:nvPr/>
                    </p:nvSpPr>
                    <p:spPr>
                      <a:xfrm>
                        <a:off x="7143768" y="1785926"/>
                        <a:ext cx="2214578" cy="307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>
                        <a:defPPr>
                          <a:defRPr lang="fr-FR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r>
                          <a:rPr lang="fr-FR" sz="1400" dirty="0" smtClean="0"/>
                          <a:t>Tissu interstitiel</a:t>
                        </a:r>
                      </a:p>
                    </p:txBody>
                  </p:sp>
                </p:grpSp>
              </p:grpSp>
              <p:sp>
                <p:nvSpPr>
                  <p:cNvPr id="18" name="ZoneTexte 79"/>
                  <p:cNvSpPr txBox="1"/>
                  <p:nvPr/>
                </p:nvSpPr>
                <p:spPr>
                  <a:xfrm>
                    <a:off x="3714744" y="285728"/>
                    <a:ext cx="107157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fr-FR" dirty="0" smtClean="0"/>
                      <a:t>0.5 µm</a:t>
                    </a:r>
                    <a:endParaRPr lang="fr-FR" dirty="0"/>
                  </a:p>
                </p:txBody>
              </p:sp>
            </p:grpSp>
            <p:sp>
              <p:nvSpPr>
                <p:cNvPr id="16" name="Parenthèse ouvrante 15"/>
                <p:cNvSpPr/>
                <p:nvPr/>
              </p:nvSpPr>
              <p:spPr>
                <a:xfrm rot="5400000">
                  <a:off x="4036214" y="214291"/>
                  <a:ext cx="107159" cy="1107289"/>
                </a:xfrm>
                <a:prstGeom prst="leftBracket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FR"/>
                </a:p>
              </p:txBody>
            </p:sp>
          </p:grpSp>
          <p:grpSp>
            <p:nvGrpSpPr>
              <p:cNvPr id="8" name="Groupe 7"/>
              <p:cNvGrpSpPr/>
              <p:nvPr/>
            </p:nvGrpSpPr>
            <p:grpSpPr>
              <a:xfrm>
                <a:off x="2214546" y="2000241"/>
                <a:ext cx="4881456" cy="2643205"/>
                <a:chOff x="2214546" y="2000241"/>
                <a:chExt cx="4881456" cy="2643205"/>
              </a:xfrm>
            </p:grpSpPr>
            <p:cxnSp>
              <p:nvCxnSpPr>
                <p:cNvPr id="9" name="Connecteur droit avec flèche 8"/>
                <p:cNvCxnSpPr/>
                <p:nvPr/>
              </p:nvCxnSpPr>
              <p:spPr>
                <a:xfrm rot="10800000">
                  <a:off x="4429124" y="3714752"/>
                  <a:ext cx="2666876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Connecteur droit avec flèche 9"/>
                <p:cNvCxnSpPr/>
                <p:nvPr/>
              </p:nvCxnSpPr>
              <p:spPr>
                <a:xfrm rot="10800000" flipV="1">
                  <a:off x="4143373" y="4132812"/>
                  <a:ext cx="2952629" cy="1056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Connecteur droit avec flèche 10"/>
                <p:cNvCxnSpPr/>
                <p:nvPr/>
              </p:nvCxnSpPr>
              <p:spPr>
                <a:xfrm>
                  <a:off x="2214546" y="3713266"/>
                  <a:ext cx="1643074" cy="148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Connecteur droit avec flèche 11"/>
                <p:cNvCxnSpPr/>
                <p:nvPr/>
              </p:nvCxnSpPr>
              <p:spPr>
                <a:xfrm>
                  <a:off x="2285984" y="4070456"/>
                  <a:ext cx="1714512" cy="148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Connecteur droit avec flèche 12"/>
                <p:cNvCxnSpPr/>
                <p:nvPr/>
              </p:nvCxnSpPr>
              <p:spPr>
                <a:xfrm flipV="1">
                  <a:off x="2571736" y="4632358"/>
                  <a:ext cx="1167097" cy="110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Connecteur droit avec flèche 13"/>
                <p:cNvCxnSpPr/>
                <p:nvPr/>
              </p:nvCxnSpPr>
              <p:spPr>
                <a:xfrm rot="10800000" flipV="1">
                  <a:off x="4143372" y="2000241"/>
                  <a:ext cx="2952629" cy="1056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500726"/>
          </a:xfrm>
        </p:spPr>
        <p:txBody>
          <a:bodyPr>
            <a:normAutofit/>
          </a:bodyPr>
          <a:lstStyle/>
          <a:p>
            <a:pPr lvl="0"/>
            <a:r>
              <a:rPr lang="fr-FR" sz="2800" b="1" dirty="0" smtClean="0"/>
              <a:t>Son épaisseur est de </a:t>
            </a:r>
            <a:r>
              <a:rPr lang="fr-FR" sz="2800" b="1" dirty="0" smtClean="0">
                <a:solidFill>
                  <a:srgbClr val="FF0000"/>
                </a:solidFill>
              </a:rPr>
              <a:t>0.5 μ</a:t>
            </a:r>
            <a:r>
              <a:rPr lang="fr-FR" sz="2800" b="1" dirty="0" smtClean="0"/>
              <a:t> en moyenne – très mince pour permettre la diffusion facile des gaz (et surtout de l’O2 qui est </a:t>
            </a:r>
            <a:r>
              <a:rPr lang="fr-FR" sz="2800" b="1" dirty="0" err="1" smtClean="0"/>
              <a:t>bcp</a:t>
            </a:r>
            <a:r>
              <a:rPr lang="fr-FR" sz="2800" b="1" dirty="0" smtClean="0"/>
              <a:t> moins diffusible que le CO2)</a:t>
            </a:r>
            <a:endParaRPr lang="fr-FR" sz="2800" dirty="0" smtClean="0"/>
          </a:p>
          <a:p>
            <a:pPr lvl="0"/>
            <a:r>
              <a:rPr lang="fr-FR" sz="2800" b="1" dirty="0" smtClean="0"/>
              <a:t>Sa surface = </a:t>
            </a:r>
            <a:r>
              <a:rPr lang="fr-FR" sz="2800" b="1" dirty="0" smtClean="0">
                <a:solidFill>
                  <a:srgbClr val="FF0000"/>
                </a:solidFill>
              </a:rPr>
              <a:t>80 m</a:t>
            </a:r>
            <a:r>
              <a:rPr lang="fr-FR" sz="2800" b="1" baseline="30000" dirty="0" smtClean="0">
                <a:solidFill>
                  <a:srgbClr val="FF0000"/>
                </a:solidFill>
              </a:rPr>
              <a:t>2</a:t>
            </a:r>
            <a:endParaRPr lang="fr-FR" sz="2800" dirty="0" smtClean="0">
              <a:solidFill>
                <a:srgbClr val="FF0000"/>
              </a:solidFill>
            </a:endParaRPr>
          </a:p>
          <a:p>
            <a:r>
              <a:rPr lang="fr-FR" sz="2800" dirty="0" smtClean="0"/>
              <a:t>La quantité totale de sang contenu dans les capillaires à un temps T (20% de 500 </a:t>
            </a:r>
            <a:r>
              <a:rPr lang="fr-FR" sz="2800" dirty="0" err="1" smtClean="0"/>
              <a:t>mL</a:t>
            </a:r>
            <a:r>
              <a:rPr lang="fr-FR" sz="2800" dirty="0" smtClean="0"/>
              <a:t>) = </a:t>
            </a:r>
            <a:r>
              <a:rPr lang="fr-FR" sz="2800" b="1" dirty="0" smtClean="0">
                <a:solidFill>
                  <a:srgbClr val="FF0000"/>
                </a:solidFill>
              </a:rPr>
              <a:t>120 </a:t>
            </a:r>
            <a:r>
              <a:rPr lang="fr-FR" sz="2800" b="1" dirty="0" err="1" smtClean="0">
                <a:solidFill>
                  <a:srgbClr val="FF0000"/>
                </a:solidFill>
              </a:rPr>
              <a:t>mL</a:t>
            </a:r>
            <a:r>
              <a:rPr lang="fr-FR" sz="2800" b="1" dirty="0" smtClean="0">
                <a:solidFill>
                  <a:srgbClr val="FF0000"/>
                </a:solidFill>
              </a:rPr>
              <a:t>  étendue dans une surface de 80 m² </a:t>
            </a:r>
            <a:r>
              <a:rPr lang="fr-FR" sz="2800" dirty="0" smtClean="0"/>
              <a:t>: on comprend pourquoi </a:t>
            </a:r>
            <a:r>
              <a:rPr lang="fr-FR" sz="2800" b="1" dirty="0" smtClean="0">
                <a:solidFill>
                  <a:srgbClr val="0070C0"/>
                </a:solidFill>
              </a:rPr>
              <a:t>l’échange respiratoire </a:t>
            </a:r>
            <a:r>
              <a:rPr lang="fr-FR" sz="2800" dirty="0" smtClean="0"/>
              <a:t>de gaz se produit aussi rapidement (en </a:t>
            </a:r>
            <a:r>
              <a:rPr lang="fr-FR" sz="2800" b="1" dirty="0" smtClean="0">
                <a:solidFill>
                  <a:srgbClr val="0070C0"/>
                </a:solidFill>
              </a:rPr>
              <a:t>moins d’une seconde</a:t>
            </a:r>
            <a:r>
              <a:rPr lang="fr-FR" sz="2800" dirty="0" smtClean="0"/>
              <a:t>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pPr algn="ctr"/>
            <a:r>
              <a:rPr lang="fr-FR" b="1" dirty="0" smtClean="0"/>
              <a:t>Plan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Milieux en présence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>
                <a:solidFill>
                  <a:srgbClr val="FF0000"/>
                </a:solidFill>
              </a:rPr>
              <a:t>La preuve des échanges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Mécanismes et facteurs des échanges 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Mesure de la capacité de diffusion de la membrane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Conditions de transfert des gaz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Le gradient alvéolo-artériel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Les différences régionales des échanges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Les troubles des échanges 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/>
          <a:lstStyle/>
          <a:p>
            <a:r>
              <a:rPr lang="fr-FR" b="1" dirty="0" smtClean="0"/>
              <a:t>III. La preuve des échanges 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643050"/>
            <a:ext cx="8643998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u="sng" dirty="0" smtClean="0"/>
              <a:t>A. Comparaison air inspiré – air expiré – air alvéolaire :</a:t>
            </a:r>
            <a:endParaRPr lang="fr-FR" sz="2800" u="sng" dirty="0" smtClean="0"/>
          </a:p>
          <a:p>
            <a:r>
              <a:rPr lang="fr-FR" sz="3200" dirty="0" smtClean="0"/>
              <a:t>Les compositions de l’air inspiré, air alvéolaire et air expiré sont différentes =&gt; donc il  y a bien eu des échanges.</a:t>
            </a:r>
          </a:p>
          <a:p>
            <a:r>
              <a:rPr lang="fr-FR" sz="3200" dirty="0" smtClean="0"/>
              <a:t>L’air expiré = mélange d’air inspiré (contenu dans l’espace mort anatomique et qui ne participe pas au échanges gazeux) et d’air alvéolaire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b="1" dirty="0" smtClean="0"/>
              <a:t>B. Comparaison du sang veineux mêlé et du sang artériel :</a:t>
            </a:r>
          </a:p>
          <a:p>
            <a:r>
              <a:rPr lang="fr-FR" sz="3200" dirty="0" smtClean="0"/>
              <a:t>Pour 100 ml de sang. Dans les conditions STPD (standard </a:t>
            </a:r>
            <a:r>
              <a:rPr lang="fr-FR" sz="3200" dirty="0" err="1" smtClean="0"/>
              <a:t>temperature</a:t>
            </a:r>
            <a:r>
              <a:rPr lang="fr-FR" sz="3200" dirty="0" smtClean="0"/>
              <a:t> and pressure </a:t>
            </a:r>
            <a:r>
              <a:rPr lang="fr-FR" sz="3200" dirty="0" err="1" smtClean="0"/>
              <a:t>desaturated</a:t>
            </a:r>
            <a:r>
              <a:rPr lang="fr-FR" sz="3200" dirty="0" smtClean="0"/>
              <a:t>), avec un QR = 1</a:t>
            </a:r>
          </a:p>
          <a:p>
            <a:r>
              <a:rPr lang="fr-FR" sz="3200" dirty="0" smtClean="0"/>
              <a:t>Il y a une </a:t>
            </a:r>
            <a:r>
              <a:rPr lang="fr-FR" sz="3200" b="1" dirty="0" smtClean="0">
                <a:solidFill>
                  <a:srgbClr val="FF0000"/>
                </a:solidFill>
              </a:rPr>
              <a:t>différence de 5 ml </a:t>
            </a:r>
            <a:r>
              <a:rPr lang="fr-FR" sz="3200" dirty="0" smtClean="0"/>
              <a:t>entre le contenu du sang veineux mêlé et du sang artériel en O2 et en CO2. </a:t>
            </a:r>
          </a:p>
          <a:p>
            <a:endParaRPr lang="fr-FR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lnSpcReduction="10000"/>
          </a:bodyPr>
          <a:lstStyle/>
          <a:p>
            <a:r>
              <a:rPr lang="fr-FR" sz="3600" dirty="0" smtClean="0"/>
              <a:t>Pendant la </a:t>
            </a:r>
            <a:r>
              <a:rPr lang="fr-FR" sz="3600" b="1" dirty="0" smtClean="0">
                <a:solidFill>
                  <a:srgbClr val="FF0000"/>
                </a:solidFill>
              </a:rPr>
              <a:t>traversée du poumon</a:t>
            </a:r>
            <a:r>
              <a:rPr lang="fr-FR" sz="3600" dirty="0" smtClean="0"/>
              <a:t>, le sang:</a:t>
            </a:r>
          </a:p>
          <a:p>
            <a:pPr lvl="1"/>
            <a:r>
              <a:rPr lang="fr-FR" sz="3400" b="1" dirty="0" smtClean="0">
                <a:solidFill>
                  <a:srgbClr val="0070C0"/>
                </a:solidFill>
              </a:rPr>
              <a:t>S’enrichit en O2</a:t>
            </a:r>
            <a:r>
              <a:rPr lang="fr-FR" sz="3400" dirty="0" smtClean="0"/>
              <a:t>, </a:t>
            </a:r>
          </a:p>
          <a:p>
            <a:pPr lvl="1"/>
            <a:r>
              <a:rPr lang="fr-FR" sz="3400" b="1" dirty="0" smtClean="0">
                <a:solidFill>
                  <a:srgbClr val="0070C0"/>
                </a:solidFill>
              </a:rPr>
              <a:t>S’appauvrit en CO2</a:t>
            </a:r>
            <a:r>
              <a:rPr lang="fr-FR" sz="3400" dirty="0" smtClean="0"/>
              <a:t>. </a:t>
            </a:r>
          </a:p>
          <a:p>
            <a:pPr lvl="1"/>
            <a:r>
              <a:rPr lang="fr-FR" sz="3400" b="1" dirty="0" smtClean="0">
                <a:solidFill>
                  <a:srgbClr val="0070C0"/>
                </a:solidFill>
              </a:rPr>
              <a:t>Devient rouge vif </a:t>
            </a:r>
          </a:p>
          <a:p>
            <a:pPr lvl="1"/>
            <a:r>
              <a:rPr lang="fr-FR" sz="3400" dirty="0" smtClean="0"/>
              <a:t> </a:t>
            </a:r>
            <a:r>
              <a:rPr lang="fr-FR" sz="3400" b="1" dirty="0" smtClean="0">
                <a:solidFill>
                  <a:srgbClr val="0070C0"/>
                </a:solidFill>
              </a:rPr>
              <a:t>Se refroidit : </a:t>
            </a:r>
            <a:r>
              <a:rPr lang="fr-FR" sz="3400" dirty="0" smtClean="0"/>
              <a:t>sa température passe de </a:t>
            </a:r>
            <a:r>
              <a:rPr lang="fr-FR" sz="3400" b="1" dirty="0" smtClean="0">
                <a:solidFill>
                  <a:srgbClr val="0070C0"/>
                </a:solidFill>
              </a:rPr>
              <a:t>38º à 35º </a:t>
            </a:r>
          </a:p>
          <a:p>
            <a:pPr lvl="1"/>
            <a:r>
              <a:rPr lang="fr-FR" sz="3400" b="1" dirty="0" smtClean="0">
                <a:solidFill>
                  <a:srgbClr val="0070C0"/>
                </a:solidFill>
              </a:rPr>
              <a:t>Son pH passe de 7.35 à 7.4</a:t>
            </a:r>
            <a:endParaRPr lang="fr-FR" sz="3400" dirty="0" smtClean="0"/>
          </a:p>
          <a:p>
            <a:r>
              <a:rPr lang="fr-FR" sz="3600" dirty="0" smtClean="0"/>
              <a:t>L’ensemble de ces modifications = </a:t>
            </a:r>
            <a:r>
              <a:rPr lang="fr-FR" sz="3600" b="1" u="sng" dirty="0" smtClean="0"/>
              <a:t>Hématose</a:t>
            </a:r>
            <a:r>
              <a:rPr lang="fr-FR" sz="3600" dirty="0" smtClean="0"/>
              <a:t> (c'est-à-dire transformation du sang veineux en sang artériel)</a:t>
            </a:r>
          </a:p>
          <a:p>
            <a:endParaRPr lang="fr-FR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pPr algn="ctr"/>
            <a:r>
              <a:rPr lang="fr-FR" b="1" dirty="0" smtClean="0"/>
              <a:t>Plan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Milieux en présence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La preuve des échanges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>
                <a:solidFill>
                  <a:srgbClr val="FF0000"/>
                </a:solidFill>
              </a:rPr>
              <a:t>Mécanismes et facteurs des échanges 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Mesure de la capacité de diffusion de la membrane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Conditions de transfert des gaz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Le gradient alvéolo-artériel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Les différences régionales des échanges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Les troubles des échanges </a:t>
            </a: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785794"/>
            <a:ext cx="9001156" cy="141848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IV. Mécanismes et facteurs des échanges :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71588"/>
            <a:ext cx="91440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/>
              <a:t>A. Mécanisme : diffusion </a:t>
            </a:r>
          </a:p>
          <a:p>
            <a:r>
              <a:rPr lang="fr-FR" sz="3200" dirty="0" smtClean="0"/>
              <a:t>Il s’agit d’un </a:t>
            </a:r>
            <a:r>
              <a:rPr lang="fr-FR" sz="3200" b="1" dirty="0" smtClean="0">
                <a:solidFill>
                  <a:srgbClr val="0070C0"/>
                </a:solidFill>
              </a:rPr>
              <a:t>phénomène passif</a:t>
            </a:r>
            <a:r>
              <a:rPr lang="fr-FR" sz="3200" dirty="0" smtClean="0"/>
              <a:t> (qui ne consomme pas d’énergie) = diffusion à travers une membrane qui sépare deux milieux où la pression des gaz est différente = membrane </a:t>
            </a:r>
            <a:r>
              <a:rPr lang="fr-FR" sz="3200" dirty="0" err="1" smtClean="0"/>
              <a:t>alvéolo</a:t>
            </a:r>
            <a:r>
              <a:rPr lang="fr-FR" sz="3200" dirty="0" smtClean="0"/>
              <a:t>-capillaire.</a:t>
            </a:r>
          </a:p>
          <a:p>
            <a:r>
              <a:rPr lang="fr-FR" sz="3200" dirty="0" smtClean="0"/>
              <a:t>Mécanisme : diffusion passive selon un </a:t>
            </a:r>
            <a:r>
              <a:rPr lang="fr-FR" sz="3200" b="1" dirty="0" smtClean="0">
                <a:solidFill>
                  <a:srgbClr val="0070C0"/>
                </a:solidFill>
              </a:rPr>
              <a:t>gradient de pression </a:t>
            </a:r>
            <a:r>
              <a:rPr lang="fr-FR" sz="3200" dirty="0" smtClean="0"/>
              <a:t>(différence de pression partielle en O2 et CO2 entre le sang capillaire et l’air alvéolaire)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914400" y="762000"/>
          <a:ext cx="7543800" cy="5529263"/>
        </p:xfrm>
        <a:graphic>
          <a:graphicData uri="http://schemas.openxmlformats.org/presentationml/2006/ole">
            <p:oleObj spid="_x0000_s21506" name="Diapositive" r:id="rId3" imgW="4572000" imgH="3429000" progId="PowerPoint.Slid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285728"/>
            <a:ext cx="8858312" cy="6572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u="sng" dirty="0" smtClean="0"/>
              <a:t>Les échanges obéissent à la loi de </a:t>
            </a:r>
            <a:r>
              <a:rPr lang="fr-FR" b="1" u="sng" dirty="0" err="1" smtClean="0"/>
              <a:t>Fick</a:t>
            </a:r>
            <a:r>
              <a:rPr lang="fr-FR" b="1" u="sng" dirty="0" smtClean="0"/>
              <a:t> :</a:t>
            </a:r>
            <a:r>
              <a:rPr lang="fr-FR" dirty="0" smtClean="0"/>
              <a:t> </a:t>
            </a:r>
          </a:p>
          <a:p>
            <a:r>
              <a:rPr lang="fr-FR" dirty="0" smtClean="0"/>
              <a:t>Le débit d’un gaz à travers une membrane est proportionnel :</a:t>
            </a:r>
          </a:p>
          <a:p>
            <a:pPr lvl="1"/>
            <a:r>
              <a:rPr lang="fr-FR" b="1" dirty="0" smtClean="0"/>
              <a:t>Au gradient de pression partielle de ce gaz de part et d’autre de la membrane, </a:t>
            </a:r>
            <a:endParaRPr lang="fr-FR" dirty="0" smtClean="0"/>
          </a:p>
          <a:p>
            <a:pPr lvl="1"/>
            <a:r>
              <a:rPr lang="fr-FR" b="1" dirty="0" smtClean="0"/>
              <a:t>A la capacité de diffusion </a:t>
            </a:r>
            <a:r>
              <a:rPr lang="fr-FR" b="1" dirty="0" err="1" smtClean="0"/>
              <a:t>Dx</a:t>
            </a:r>
            <a:r>
              <a:rPr lang="fr-FR" b="1" dirty="0" smtClean="0"/>
              <a:t> de ce gaz à travers la membrane.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                                   Vx = (</a:t>
            </a:r>
            <a:r>
              <a:rPr lang="fr-FR" b="1" dirty="0" err="1" smtClean="0"/>
              <a:t>PAx</a:t>
            </a:r>
            <a:r>
              <a:rPr lang="fr-FR" b="1" dirty="0" smtClean="0"/>
              <a:t> – </a:t>
            </a:r>
            <a:r>
              <a:rPr lang="fr-FR" b="1" dirty="0" err="1" smtClean="0"/>
              <a:t>PVx</a:t>
            </a:r>
            <a:r>
              <a:rPr lang="fr-FR" b="1" dirty="0" smtClean="0"/>
              <a:t>) x </a:t>
            </a:r>
            <a:r>
              <a:rPr lang="fr-FR" b="1" dirty="0" err="1" smtClean="0"/>
              <a:t>Dx</a:t>
            </a:r>
            <a:endParaRPr lang="fr-FR" b="1" dirty="0" smtClean="0"/>
          </a:p>
          <a:p>
            <a:pPr>
              <a:buNone/>
            </a:pPr>
            <a:endParaRPr lang="fr-FR" dirty="0" smtClean="0"/>
          </a:p>
          <a:p>
            <a:pPr lvl="0"/>
            <a:r>
              <a:rPr lang="fr-FR" dirty="0" smtClean="0"/>
              <a:t>PA = pression partielle du gaz au niveau alvéolaire</a:t>
            </a:r>
          </a:p>
          <a:p>
            <a:pPr lvl="0"/>
            <a:r>
              <a:rPr lang="fr-FR" dirty="0" smtClean="0"/>
              <a:t>PV = pression partielle du gaz au niveau capillaire (sang veineux mêlé)</a:t>
            </a:r>
          </a:p>
          <a:p>
            <a:r>
              <a:rPr lang="fr-FR" dirty="0" smtClean="0"/>
              <a:t>La capacité de diffusion : </a:t>
            </a:r>
            <a:r>
              <a:rPr lang="fr-FR" dirty="0" err="1" smtClean="0"/>
              <a:t>Dx</a:t>
            </a:r>
            <a:r>
              <a:rPr lang="fr-FR" dirty="0" smtClean="0"/>
              <a:t> est le débit du gaz à travers la membrane rapporté à l’unité de pression. Il est exprimé en ml/min/</a:t>
            </a:r>
            <a:r>
              <a:rPr lang="fr-FR" dirty="0" err="1" smtClean="0"/>
              <a:t>mmHg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b="1" dirty="0" smtClean="0"/>
              <a:t>                                            </a:t>
            </a:r>
            <a:r>
              <a:rPr lang="fr-FR" b="1" dirty="0" err="1" smtClean="0"/>
              <a:t>Dx</a:t>
            </a:r>
            <a:r>
              <a:rPr lang="fr-FR" b="1" dirty="0" smtClean="0"/>
              <a:t> = Vx / (</a:t>
            </a:r>
            <a:r>
              <a:rPr lang="fr-FR" b="1" dirty="0" err="1" smtClean="0"/>
              <a:t>PAx</a:t>
            </a:r>
            <a:r>
              <a:rPr lang="fr-FR" b="1" dirty="0" smtClean="0"/>
              <a:t> – </a:t>
            </a:r>
            <a:r>
              <a:rPr lang="fr-FR" b="1" dirty="0" err="1" smtClean="0"/>
              <a:t>PVx</a:t>
            </a:r>
            <a:r>
              <a:rPr lang="fr-FR" b="1" dirty="0" smtClean="0"/>
              <a:t>)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786050" y="2786058"/>
            <a:ext cx="4071966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428992" y="6000768"/>
            <a:ext cx="4214842" cy="857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/>
              <a:t>B. Les facteurs : </a:t>
            </a:r>
            <a:r>
              <a:rPr lang="fr-FR" dirty="0" smtClean="0"/>
              <a:t>La capacité de diffusion </a:t>
            </a:r>
            <a:r>
              <a:rPr lang="fr-FR" dirty="0" err="1" smtClean="0"/>
              <a:t>Dx</a:t>
            </a:r>
            <a:r>
              <a:rPr lang="fr-FR" dirty="0" smtClean="0"/>
              <a:t> dépend :</a:t>
            </a:r>
          </a:p>
          <a:p>
            <a:pPr lvl="0"/>
            <a:r>
              <a:rPr lang="fr-FR" b="1" dirty="0" smtClean="0">
                <a:solidFill>
                  <a:srgbClr val="FF0000"/>
                </a:solidFill>
              </a:rPr>
              <a:t>Des caractéristiques de la membrane alvéolo-capillaire :</a:t>
            </a:r>
            <a:endParaRPr lang="fr-FR" b="1" dirty="0" smtClean="0"/>
          </a:p>
          <a:p>
            <a:pPr lvl="1"/>
            <a:r>
              <a:rPr lang="fr-FR" dirty="0" smtClean="0"/>
              <a:t> surface d’échange </a:t>
            </a:r>
          </a:p>
          <a:p>
            <a:pPr lvl="1"/>
            <a:r>
              <a:rPr lang="fr-FR" dirty="0" smtClean="0"/>
              <a:t> épaisseur</a:t>
            </a:r>
          </a:p>
          <a:p>
            <a:pPr lvl="0"/>
            <a:r>
              <a:rPr lang="fr-FR" b="1" dirty="0" smtClean="0">
                <a:solidFill>
                  <a:srgbClr val="FF0000"/>
                </a:solidFill>
              </a:rPr>
              <a:t>De la nature des gaz :</a:t>
            </a:r>
          </a:p>
          <a:p>
            <a:pPr lvl="1"/>
            <a:r>
              <a:rPr lang="fr-FR" dirty="0" smtClean="0"/>
              <a:t> coefficient de solubilité </a:t>
            </a:r>
          </a:p>
          <a:p>
            <a:pPr lvl="1"/>
            <a:r>
              <a:rPr lang="fr-FR" dirty="0" smtClean="0"/>
              <a:t> poids moléculaire.</a:t>
            </a:r>
          </a:p>
          <a:p>
            <a:pPr lvl="0">
              <a:buNone/>
            </a:pPr>
            <a:r>
              <a:rPr lang="fr-FR" dirty="0" smtClean="0"/>
              <a:t>  </a:t>
            </a:r>
          </a:p>
          <a:p>
            <a:pPr>
              <a:buNone/>
            </a:pPr>
            <a:r>
              <a:rPr lang="es-ES" b="1" dirty="0" smtClean="0"/>
              <a:t>                                            </a:t>
            </a:r>
            <a:r>
              <a:rPr lang="es-ES" b="1" dirty="0" err="1" smtClean="0"/>
              <a:t>Dx</a:t>
            </a:r>
            <a:r>
              <a:rPr lang="es-ES" dirty="0" smtClean="0"/>
              <a:t> </a:t>
            </a:r>
            <a:r>
              <a:rPr lang="es-ES" b="1" dirty="0" smtClean="0"/>
              <a:t>=</a:t>
            </a:r>
            <a:r>
              <a:rPr lang="fr-FR" b="1" dirty="0" smtClean="0"/>
              <a:t>α/√PM </a:t>
            </a:r>
            <a:r>
              <a:rPr lang="es-ES" b="1" dirty="0" smtClean="0"/>
              <a:t>x</a:t>
            </a:r>
            <a:r>
              <a:rPr lang="fr-FR" b="1" dirty="0" smtClean="0"/>
              <a:t>   </a:t>
            </a:r>
            <a:r>
              <a:rPr lang="es-ES" b="1" dirty="0" smtClean="0"/>
              <a:t>S/</a:t>
            </a:r>
            <a:r>
              <a:rPr lang="fr-FR" b="1" dirty="0" smtClean="0"/>
              <a:t> η  x  e</a:t>
            </a:r>
            <a:endParaRPr lang="fr-FR" dirty="0" smtClean="0"/>
          </a:p>
          <a:p>
            <a:pPr lvl="0">
              <a:buNone/>
            </a:pPr>
            <a:r>
              <a:rPr lang="fr-FR" dirty="0" smtClean="0"/>
              <a:t>  </a:t>
            </a:r>
            <a:br>
              <a:rPr lang="fr-FR" dirty="0" smtClean="0"/>
            </a:br>
            <a:r>
              <a:rPr lang="fr-FR" dirty="0" smtClean="0"/>
              <a:t> α = coefficient de solubilité du gaz ; PM = poids moléculaire</a:t>
            </a:r>
          </a:p>
          <a:p>
            <a:pPr lvl="0">
              <a:buNone/>
            </a:pPr>
            <a:r>
              <a:rPr lang="fr-FR" dirty="0" smtClean="0"/>
              <a:t>     S = surface </a:t>
            </a:r>
          </a:p>
          <a:p>
            <a:pPr lvl="0">
              <a:buNone/>
            </a:pPr>
            <a:r>
              <a:rPr lang="fr-FR" dirty="0" smtClean="0"/>
              <a:t>     e = épaisseur </a:t>
            </a:r>
          </a:p>
          <a:p>
            <a:pPr lvl="0">
              <a:buNone/>
            </a:pPr>
            <a:r>
              <a:rPr lang="fr-FR" dirty="0" smtClean="0"/>
              <a:t>    η = viscosité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86116" y="3714752"/>
            <a:ext cx="4214842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500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b="1" dirty="0" smtClean="0"/>
              <a:t>1) Nature du gaz : </a:t>
            </a:r>
            <a:r>
              <a:rPr lang="fr-FR" sz="3200" dirty="0" smtClean="0"/>
              <a:t>La capacité de diffusion </a:t>
            </a:r>
            <a:r>
              <a:rPr lang="fr-FR" sz="3200" dirty="0" err="1" smtClean="0"/>
              <a:t>Dx</a:t>
            </a:r>
            <a:r>
              <a:rPr lang="fr-FR" sz="3200" dirty="0" smtClean="0"/>
              <a:t> est :</a:t>
            </a:r>
          </a:p>
          <a:p>
            <a:pPr lvl="0"/>
            <a:r>
              <a:rPr lang="fr-FR" sz="3200" b="1" dirty="0" smtClean="0">
                <a:solidFill>
                  <a:srgbClr val="FF0000"/>
                </a:solidFill>
              </a:rPr>
              <a:t>Proportionnelle</a:t>
            </a:r>
            <a:r>
              <a:rPr lang="fr-FR" sz="3200" dirty="0" smtClean="0"/>
              <a:t> </a:t>
            </a:r>
            <a:r>
              <a:rPr lang="fr-FR" sz="3200" b="1" dirty="0" smtClean="0">
                <a:solidFill>
                  <a:srgbClr val="0070C0"/>
                </a:solidFill>
              </a:rPr>
              <a:t>au coefficient de solubilité </a:t>
            </a:r>
            <a:r>
              <a:rPr lang="fr-FR" sz="3200" dirty="0" smtClean="0"/>
              <a:t>de ce gaz : CO2 est 24 fois plus soluble que l’O2</a:t>
            </a:r>
          </a:p>
          <a:p>
            <a:pPr lvl="0"/>
            <a:r>
              <a:rPr lang="fr-FR" sz="3200" b="1" dirty="0" smtClean="0">
                <a:solidFill>
                  <a:srgbClr val="FF0000"/>
                </a:solidFill>
              </a:rPr>
              <a:t>Inversement proportionnelle </a:t>
            </a:r>
            <a:r>
              <a:rPr lang="fr-FR" sz="3200" b="1" dirty="0" smtClean="0">
                <a:solidFill>
                  <a:srgbClr val="0070C0"/>
                </a:solidFill>
              </a:rPr>
              <a:t>à la √ PM </a:t>
            </a:r>
            <a:r>
              <a:rPr lang="fr-FR" sz="3200" dirty="0" smtClean="0"/>
              <a:t>:</a:t>
            </a:r>
          </a:p>
          <a:p>
            <a:pPr lvl="1"/>
            <a:r>
              <a:rPr lang="fr-FR" sz="3200" dirty="0" smtClean="0"/>
              <a:t>PM O2 &lt; PM CO2</a:t>
            </a:r>
          </a:p>
          <a:p>
            <a:pPr lvl="1"/>
            <a:r>
              <a:rPr lang="fr-FR" sz="3200" dirty="0" smtClean="0"/>
              <a:t>Bien que le CO2 ait un PM &gt; O2, il est </a:t>
            </a:r>
          </a:p>
          <a:p>
            <a:pPr lvl="1">
              <a:buNone/>
            </a:pPr>
            <a:r>
              <a:rPr lang="fr-FR" sz="3200" dirty="0" smtClean="0"/>
              <a:t>beaucoup plus soluble que l’O2 et donc plus </a:t>
            </a:r>
          </a:p>
          <a:p>
            <a:pPr lvl="1">
              <a:buNone/>
            </a:pPr>
            <a:r>
              <a:rPr lang="fr-FR" sz="3200" dirty="0" smtClean="0"/>
              <a:t>diffusible que ce dernier </a:t>
            </a:r>
          </a:p>
          <a:p>
            <a:pPr lvl="1">
              <a:buNone/>
            </a:pPr>
            <a:endParaRPr lang="fr-FR" sz="3200" dirty="0" smtClean="0"/>
          </a:p>
          <a:p>
            <a:pPr lvl="1">
              <a:buNone/>
            </a:pPr>
            <a:r>
              <a:rPr lang="fr-FR" sz="3200" dirty="0" smtClean="0"/>
              <a:t>                            </a:t>
            </a:r>
            <a:r>
              <a:rPr lang="es-ES" sz="3200" b="1" dirty="0" err="1" smtClean="0"/>
              <a:t>Dx</a:t>
            </a:r>
            <a:r>
              <a:rPr lang="es-ES" sz="3200" dirty="0" smtClean="0"/>
              <a:t> </a:t>
            </a:r>
            <a:r>
              <a:rPr lang="es-ES" sz="3200" b="1" dirty="0" smtClean="0"/>
              <a:t>=</a:t>
            </a:r>
            <a:r>
              <a:rPr lang="fr-FR" sz="3200" b="1" dirty="0" smtClean="0"/>
              <a:t>α/√PM </a:t>
            </a:r>
            <a:r>
              <a:rPr lang="es-ES" sz="3200" b="1" dirty="0" smtClean="0"/>
              <a:t>x</a:t>
            </a:r>
            <a:r>
              <a:rPr lang="fr-FR" sz="3200" b="1" dirty="0" smtClean="0"/>
              <a:t>   </a:t>
            </a:r>
            <a:r>
              <a:rPr lang="es-ES" sz="3200" b="1" dirty="0" smtClean="0"/>
              <a:t>S/</a:t>
            </a:r>
            <a:r>
              <a:rPr lang="fr-FR" sz="3200" b="1" dirty="0" smtClean="0"/>
              <a:t> η  x  e</a:t>
            </a:r>
            <a:endParaRPr lang="fr-FR" sz="3200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928926" y="5857892"/>
            <a:ext cx="5286412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688" y="642918"/>
            <a:ext cx="8858312" cy="6429420"/>
          </a:xfrm>
        </p:spPr>
        <p:txBody>
          <a:bodyPr/>
          <a:lstStyle/>
          <a:p>
            <a:pPr>
              <a:buNone/>
            </a:pPr>
            <a:r>
              <a:rPr lang="fr-FR" b="1" dirty="0" smtClean="0"/>
              <a:t>2) La membrane alvéolo-capillaire :</a:t>
            </a:r>
            <a:r>
              <a:rPr lang="fr-FR" dirty="0" smtClean="0"/>
              <a:t>La capacité de diffusion est 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Proportionnelle  à la surface d’échange 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Inversement proportionnelle à l’épaisseur </a:t>
            </a:r>
            <a:r>
              <a:rPr lang="fr-FR" dirty="0" smtClean="0"/>
              <a:t>de la membrane alvéolo-capillaire.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                   </a:t>
            </a:r>
            <a:r>
              <a:rPr lang="es-ES" b="1" dirty="0" err="1" smtClean="0"/>
              <a:t>Dx</a:t>
            </a:r>
            <a:r>
              <a:rPr lang="es-ES" dirty="0" smtClean="0"/>
              <a:t> </a:t>
            </a:r>
            <a:r>
              <a:rPr lang="es-ES" b="1" dirty="0" smtClean="0"/>
              <a:t>=</a:t>
            </a:r>
            <a:r>
              <a:rPr lang="fr-FR" b="1" dirty="0" smtClean="0"/>
              <a:t>α/√PM </a:t>
            </a:r>
            <a:r>
              <a:rPr lang="es-ES" b="1" dirty="0" smtClean="0"/>
              <a:t>x</a:t>
            </a:r>
            <a:r>
              <a:rPr lang="fr-FR" b="1" dirty="0" smtClean="0"/>
              <a:t>   </a:t>
            </a:r>
            <a:r>
              <a:rPr lang="es-ES" b="1" dirty="0" smtClean="0"/>
              <a:t>S/</a:t>
            </a:r>
            <a:r>
              <a:rPr lang="fr-FR" b="1" dirty="0" smtClean="0"/>
              <a:t> η  x  e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4286232"/>
            <a:ext cx="3214710" cy="257176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14678" y="3143248"/>
            <a:ext cx="5286412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pPr algn="ctr"/>
            <a:r>
              <a:rPr lang="fr-FR" b="1" dirty="0" smtClean="0"/>
              <a:t>Plan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Milieux en présence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La preuve des échanges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Mécanismes et facteurs des échanges 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>
                <a:solidFill>
                  <a:srgbClr val="FF0000"/>
                </a:solidFill>
              </a:rPr>
              <a:t>Mesure de la capacité de diffusion de la membrane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Conditions de transfert des gaz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Le gradient alvéolo-artériel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Les différences régionales des échanges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Les troubles des échanges </a:t>
            </a:r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V/Mesure de la capacité de diffusion de la membrane :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71588"/>
            <a:ext cx="9001156" cy="5286412"/>
          </a:xfrm>
        </p:spPr>
        <p:txBody>
          <a:bodyPr>
            <a:normAutofit/>
          </a:bodyPr>
          <a:lstStyle/>
          <a:p>
            <a:r>
              <a:rPr lang="fr-FR" b="1" dirty="0" smtClean="0"/>
              <a:t>La capacité de diffusion d’un gaz se définit </a:t>
            </a:r>
            <a:r>
              <a:rPr lang="fr-FR" b="1" dirty="0" smtClean="0">
                <a:solidFill>
                  <a:srgbClr val="C00000"/>
                </a:solidFill>
              </a:rPr>
              <a:t>: comme le volume de gaz qui diffuse à travers la membrane par minute pour une différence de pression de 1 </a:t>
            </a:r>
            <a:r>
              <a:rPr lang="fr-FR" b="1" dirty="0" err="1" smtClean="0">
                <a:solidFill>
                  <a:srgbClr val="C00000"/>
                </a:solidFill>
              </a:rPr>
              <a:t>mmHg</a:t>
            </a:r>
            <a:endParaRPr lang="fr-FR" b="1" dirty="0" smtClean="0">
              <a:solidFill>
                <a:srgbClr val="C00000"/>
              </a:solidFill>
            </a:endParaRPr>
          </a:p>
          <a:p>
            <a:r>
              <a:rPr lang="fr-FR" dirty="0" smtClean="0"/>
              <a:t>D’après le principe de </a:t>
            </a:r>
            <a:r>
              <a:rPr lang="fr-FR" dirty="0" err="1" smtClean="0"/>
              <a:t>Fick</a:t>
            </a:r>
            <a:r>
              <a:rPr lang="fr-FR" dirty="0" smtClean="0"/>
              <a:t> :</a:t>
            </a:r>
          </a:p>
          <a:p>
            <a:pPr>
              <a:buNone/>
            </a:pPr>
            <a:r>
              <a:rPr lang="fr-FR" b="1" dirty="0" smtClean="0"/>
              <a:t>                                                         Vx = </a:t>
            </a:r>
            <a:r>
              <a:rPr lang="fr-FR" b="1" dirty="0" err="1" smtClean="0"/>
              <a:t>Dx</a:t>
            </a:r>
            <a:r>
              <a:rPr lang="fr-FR" b="1" dirty="0" smtClean="0"/>
              <a:t>  x (P1 – P2)</a:t>
            </a:r>
            <a:endParaRPr lang="fr-FR" dirty="0" smtClean="0"/>
          </a:p>
          <a:p>
            <a:endParaRPr lang="fr-FR" b="1" dirty="0" smtClean="0"/>
          </a:p>
          <a:p>
            <a:r>
              <a:rPr lang="fr-FR" b="1" dirty="0" smtClean="0"/>
              <a:t>Donc :   </a:t>
            </a:r>
            <a:r>
              <a:rPr lang="fr-FR" b="1" dirty="0" err="1" smtClean="0"/>
              <a:t>Dx</a:t>
            </a:r>
            <a:r>
              <a:rPr lang="fr-FR" b="1" dirty="0" smtClean="0"/>
              <a:t> = Vx / (P1 – P2)</a:t>
            </a:r>
            <a:endParaRPr lang="fr-FR" dirty="0" smtClean="0"/>
          </a:p>
          <a:p>
            <a:r>
              <a:rPr lang="fr-FR" b="1" dirty="0" smtClean="0"/>
              <a:t>Capacité de diffusion = débit du gaz / gradient de pression partielle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357686" y="3286124"/>
            <a:ext cx="350046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85728"/>
            <a:ext cx="9001156" cy="6286544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P1</a:t>
            </a:r>
            <a:r>
              <a:rPr lang="fr-FR" sz="3200" dirty="0" smtClean="0"/>
              <a:t> = pression partielle du gaz dans l'alvéole.</a:t>
            </a:r>
          </a:p>
          <a:p>
            <a:r>
              <a:rPr lang="fr-FR" sz="3200" b="1" dirty="0" smtClean="0"/>
              <a:t>P2</a:t>
            </a:r>
            <a:r>
              <a:rPr lang="fr-FR" sz="3200" dirty="0" smtClean="0"/>
              <a:t> = pression  partielle du gaz à l'entrée du capillaire pulmonaire. </a:t>
            </a:r>
          </a:p>
          <a:p>
            <a:r>
              <a:rPr lang="fr-FR" sz="3200" b="1" dirty="0" smtClean="0"/>
              <a:t>Si le gaz analysé est l'O2</a:t>
            </a:r>
            <a:r>
              <a:rPr lang="fr-FR" sz="3200" dirty="0" smtClean="0"/>
              <a:t> :  la mesure de la capacité de diffusion de l’O2 nécessite :</a:t>
            </a:r>
          </a:p>
          <a:p>
            <a:pPr lvl="1"/>
            <a:r>
              <a:rPr lang="fr-FR" sz="3200" dirty="0" smtClean="0"/>
              <a:t>Mesure de PO2 alvéolaire  (P1)</a:t>
            </a:r>
          </a:p>
          <a:p>
            <a:pPr lvl="1"/>
            <a:r>
              <a:rPr lang="fr-FR" sz="3200" dirty="0" smtClean="0"/>
              <a:t>Mesure de la PO2 capillaire pulmonaire (P2).</a:t>
            </a:r>
          </a:p>
          <a:p>
            <a:pPr lvl="1"/>
            <a:endParaRPr lang="fr-FR" sz="3200" dirty="0" smtClean="0"/>
          </a:p>
          <a:p>
            <a:pPr lvl="1"/>
            <a:endParaRPr lang="fr-FR" sz="3200" dirty="0" smtClean="0"/>
          </a:p>
          <a:p>
            <a:pPr lvl="1">
              <a:buNone/>
            </a:pPr>
            <a:r>
              <a:rPr lang="fr-FR" sz="3200" b="1" dirty="0" smtClean="0"/>
              <a:t>                     </a:t>
            </a:r>
            <a:r>
              <a:rPr lang="fr-FR" sz="3200" b="1" dirty="0" err="1" smtClean="0"/>
              <a:t>Dx</a:t>
            </a:r>
            <a:r>
              <a:rPr lang="fr-FR" sz="3200" b="1" dirty="0" smtClean="0"/>
              <a:t> = Vx / (P1 – P2)</a:t>
            </a:r>
            <a:endParaRPr lang="fr-FR" sz="3200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357422" y="5286388"/>
            <a:ext cx="3857652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357166"/>
            <a:ext cx="9001156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    Ainsi pour explorer la capacité de diffusion de la membrane, on utilise le gaz carbonique : on étudie la capacité de diffusion pour le CO  (DLCO) car </a:t>
            </a:r>
            <a:endParaRPr lang="fr-FR" dirty="0" smtClean="0"/>
          </a:p>
          <a:p>
            <a:pPr lvl="0"/>
            <a:r>
              <a:rPr lang="fr-FR" sz="3200" dirty="0" smtClean="0"/>
              <a:t>le CO  est un gaz dont les </a:t>
            </a:r>
            <a:r>
              <a:rPr lang="fr-FR" sz="3200" b="1" dirty="0" smtClean="0">
                <a:solidFill>
                  <a:srgbClr val="FF0000"/>
                </a:solidFill>
              </a:rPr>
              <a:t>propriétés</a:t>
            </a:r>
            <a:r>
              <a:rPr lang="fr-FR" sz="3200" dirty="0" smtClean="0"/>
              <a:t> de diffusion sont </a:t>
            </a:r>
            <a:r>
              <a:rPr lang="fr-FR" sz="3200" b="1" dirty="0" smtClean="0">
                <a:solidFill>
                  <a:srgbClr val="FF0000"/>
                </a:solidFill>
              </a:rPr>
              <a:t>proches de celles de l'O2</a:t>
            </a:r>
            <a:r>
              <a:rPr lang="fr-FR" sz="3200" dirty="0" smtClean="0"/>
              <a:t> </a:t>
            </a:r>
          </a:p>
          <a:p>
            <a:pPr lvl="0"/>
            <a:r>
              <a:rPr lang="fr-FR" sz="3200" b="1" dirty="0" smtClean="0">
                <a:solidFill>
                  <a:srgbClr val="FF0000"/>
                </a:solidFill>
              </a:rPr>
              <a:t>Affinité très forte pour l'hémoglobine</a:t>
            </a:r>
            <a:r>
              <a:rPr lang="fr-FR" sz="3200" dirty="0" smtClean="0"/>
              <a:t> : se lie rapidement et fortement à l’</a:t>
            </a:r>
            <a:r>
              <a:rPr lang="fr-FR" sz="3200" dirty="0" err="1" smtClean="0"/>
              <a:t>Hb</a:t>
            </a:r>
            <a:r>
              <a:rPr lang="fr-FR" sz="3200" dirty="0" smtClean="0"/>
              <a:t>  et sa pression partielle dans le sang capillaire (P2) est négligeable. </a:t>
            </a:r>
          </a:p>
          <a:p>
            <a:pPr lvl="0"/>
            <a:endParaRPr lang="fr-FR" sz="3200" dirty="0" smtClean="0"/>
          </a:p>
          <a:p>
            <a:pPr lvl="0">
              <a:buNone/>
            </a:pPr>
            <a:r>
              <a:rPr lang="fr-FR" sz="3200" b="1" dirty="0" smtClean="0"/>
              <a:t>                              </a:t>
            </a:r>
            <a:r>
              <a:rPr lang="fr-FR" sz="3200" b="1" dirty="0" err="1" smtClean="0"/>
              <a:t>Dx</a:t>
            </a:r>
            <a:r>
              <a:rPr lang="fr-FR" sz="3200" b="1" dirty="0" smtClean="0"/>
              <a:t> = Vx / (P1 – P2)</a:t>
            </a:r>
            <a:r>
              <a:rPr lang="fr-FR" sz="3200" dirty="0" smtClean="0"/>
              <a:t> 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643174" y="5214950"/>
            <a:ext cx="4357718" cy="10001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fr-FR" b="1" u="sng" dirty="0" smtClean="0"/>
              <a:t>1) Mesure de la capacité de diffusion du CO</a:t>
            </a:r>
            <a:endParaRPr lang="fr-FR" dirty="0" smtClean="0"/>
          </a:p>
          <a:p>
            <a:r>
              <a:rPr lang="fr-FR" dirty="0" smtClean="0"/>
              <a:t>On fait inspirer au patient une </a:t>
            </a:r>
            <a:r>
              <a:rPr lang="fr-FR" b="1" dirty="0" smtClean="0">
                <a:solidFill>
                  <a:srgbClr val="FF0000"/>
                </a:solidFill>
              </a:rPr>
              <a:t>petite quantité de CO </a:t>
            </a:r>
            <a:r>
              <a:rPr lang="fr-FR" dirty="0" smtClean="0"/>
              <a:t> </a:t>
            </a:r>
          </a:p>
          <a:p>
            <a:r>
              <a:rPr lang="fr-FR" dirty="0" smtClean="0"/>
              <a:t>On mesure : </a:t>
            </a:r>
          </a:p>
          <a:p>
            <a:pPr lvl="1"/>
            <a:r>
              <a:rPr lang="fr-FR" b="1" dirty="0" smtClean="0"/>
              <a:t>V°CO </a:t>
            </a:r>
            <a:r>
              <a:rPr lang="fr-FR" dirty="0" smtClean="0"/>
              <a:t>: débit de CO = volume de CO absorbé pendant une courte période (analyse des gaz inspirés et expirés)</a:t>
            </a:r>
          </a:p>
          <a:p>
            <a:pPr lvl="1"/>
            <a:r>
              <a:rPr lang="fr-FR" b="1" dirty="0" smtClean="0"/>
              <a:t>P</a:t>
            </a:r>
            <a:r>
              <a:rPr lang="fr-FR" b="1" baseline="-25000" dirty="0" smtClean="0"/>
              <a:t>A</a:t>
            </a:r>
            <a:r>
              <a:rPr lang="fr-FR" b="1" dirty="0" smtClean="0"/>
              <a:t>CO</a:t>
            </a:r>
            <a:r>
              <a:rPr lang="fr-FR" dirty="0" smtClean="0"/>
              <a:t> : pression partielle de CO dans les alvéoles, mesurée à partir d’échantillons de gaz alvéolaire.</a:t>
            </a:r>
          </a:p>
          <a:p>
            <a:pPr lvl="1"/>
            <a:r>
              <a:rPr lang="fr-FR" b="1" dirty="0" err="1" smtClean="0"/>
              <a:t>PcCO</a:t>
            </a:r>
            <a:r>
              <a:rPr lang="fr-FR" dirty="0" smtClean="0"/>
              <a:t>=pression partielle de CO dans le capillaire pulmonaire=0</a:t>
            </a:r>
          </a:p>
          <a:p>
            <a:r>
              <a:rPr lang="en-US" b="1" dirty="0" smtClean="0"/>
              <a:t>DL = V°CO / P</a:t>
            </a:r>
            <a:r>
              <a:rPr lang="en-US" b="1" baseline="-25000" dirty="0" smtClean="0"/>
              <a:t>A</a:t>
            </a:r>
            <a:r>
              <a:rPr lang="en-US" b="1" dirty="0" smtClean="0"/>
              <a:t> CO   = 17 </a:t>
            </a:r>
            <a:r>
              <a:rPr lang="en-US" b="1" dirty="0" err="1" smtClean="0"/>
              <a:t>mL</a:t>
            </a:r>
            <a:r>
              <a:rPr lang="en-US" b="1" dirty="0" smtClean="0"/>
              <a:t> / min / mmHg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35798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fr-FR" b="1" u="sng" dirty="0" smtClean="0"/>
              <a:t>2) Capacité de diffusion de l’O2 : 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   DL O2 = 1.23 DL CO</a:t>
            </a:r>
            <a:endParaRPr lang="fr-FR" dirty="0" smtClean="0"/>
          </a:p>
          <a:p>
            <a:r>
              <a:rPr lang="fr-FR" b="1" dirty="0" smtClean="0"/>
              <a:t>DL O2 :elle est d’environ </a:t>
            </a:r>
            <a:r>
              <a:rPr lang="fr-FR" b="1" dirty="0" smtClean="0">
                <a:solidFill>
                  <a:srgbClr val="FF0000"/>
                </a:solidFill>
              </a:rPr>
              <a:t>21 ml/min/</a:t>
            </a:r>
            <a:r>
              <a:rPr lang="fr-FR" b="1" dirty="0" err="1" smtClean="0">
                <a:solidFill>
                  <a:srgbClr val="FF0000"/>
                </a:solidFill>
              </a:rPr>
              <a:t>mmHg</a:t>
            </a:r>
            <a:r>
              <a:rPr lang="fr-FR" b="1" dirty="0" smtClean="0">
                <a:solidFill>
                  <a:srgbClr val="FF0000"/>
                </a:solidFill>
              </a:rPr>
              <a:t>  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La différence moyenne de pression partielle d’O2 à travers la membrane respiratoire durant une respiration calme est de 11 </a:t>
            </a:r>
            <a:r>
              <a:rPr lang="fr-FR" dirty="0" err="1" smtClean="0"/>
              <a:t>mmHg</a:t>
            </a:r>
            <a:r>
              <a:rPr lang="fr-FR" dirty="0" smtClean="0"/>
              <a:t> :</a:t>
            </a:r>
          </a:p>
          <a:p>
            <a:r>
              <a:rPr lang="fr-FR" dirty="0" smtClean="0"/>
              <a:t>Le débit de diffusion de l’O2  est donc de 21 x 11 = 230 </a:t>
            </a:r>
            <a:r>
              <a:rPr lang="fr-FR" dirty="0" err="1" smtClean="0"/>
              <a:t>mL</a:t>
            </a:r>
            <a:r>
              <a:rPr lang="fr-FR" dirty="0" smtClean="0"/>
              <a:t>/min.</a:t>
            </a:r>
          </a:p>
          <a:p>
            <a:r>
              <a:rPr lang="fr-FR" b="1" dirty="0" smtClean="0"/>
              <a:t>Au cours, de l’exercice musculaire </a:t>
            </a:r>
            <a:r>
              <a:rPr lang="fr-FR" dirty="0" smtClean="0"/>
              <a:t>la capacité de diffusion est </a:t>
            </a:r>
            <a:r>
              <a:rPr lang="fr-FR" b="1" dirty="0" smtClean="0">
                <a:solidFill>
                  <a:srgbClr val="FF0000"/>
                </a:solidFill>
              </a:rPr>
              <a:t>multipliée</a:t>
            </a:r>
            <a:r>
              <a:rPr lang="fr-FR" dirty="0" smtClean="0"/>
              <a:t> par </a:t>
            </a:r>
            <a:r>
              <a:rPr lang="fr-FR" b="1" dirty="0" smtClean="0">
                <a:solidFill>
                  <a:srgbClr val="FF0000"/>
                </a:solidFill>
              </a:rPr>
              <a:t>3 </a:t>
            </a:r>
            <a:r>
              <a:rPr lang="fr-FR" dirty="0" smtClean="0"/>
              <a:t>(65 ml/min).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u="sng" dirty="0" smtClean="0"/>
              <a:t>LES ECHANGES GAZEUX ALVEOLO-CAPILLAIRES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3929066"/>
            <a:ext cx="7854696" cy="1752600"/>
          </a:xfrm>
        </p:spPr>
        <p:txBody>
          <a:bodyPr/>
          <a:lstStyle/>
          <a:p>
            <a:pPr algn="ctr"/>
            <a:r>
              <a:rPr lang="fr-FR" dirty="0" smtClean="0"/>
              <a:t>Pr Bazid Zakaria</a:t>
            </a:r>
            <a:endParaRPr lang="fr-F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500042"/>
            <a:ext cx="8858312" cy="592935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fr-FR" b="1" u="sng" dirty="0" smtClean="0"/>
              <a:t>3) Capacité de diffusion du CO2 : </a:t>
            </a:r>
            <a:endParaRPr lang="fr-FR" dirty="0" smtClean="0"/>
          </a:p>
          <a:p>
            <a:r>
              <a:rPr lang="fr-FR" dirty="0" smtClean="0"/>
              <a:t>N’a </a:t>
            </a:r>
            <a:r>
              <a:rPr lang="fr-FR" b="1" dirty="0" smtClean="0">
                <a:solidFill>
                  <a:srgbClr val="FF0000"/>
                </a:solidFill>
              </a:rPr>
              <a:t>jamais été mesurée </a:t>
            </a:r>
            <a:r>
              <a:rPr lang="fr-FR" dirty="0" smtClean="0"/>
              <a:t>car techniquement difficile : </a:t>
            </a:r>
          </a:p>
          <a:p>
            <a:pPr lvl="1"/>
            <a:r>
              <a:rPr lang="fr-FR" dirty="0" smtClean="0"/>
              <a:t>CO2 diffuse très rapidement </a:t>
            </a:r>
          </a:p>
          <a:p>
            <a:pPr lvl="1"/>
            <a:r>
              <a:rPr lang="fr-FR" dirty="0" smtClean="0"/>
              <a:t> PCO2 dans le capillaire n’est pas très différente de la PCO2 alvéolaire (différence &lt; 1 </a:t>
            </a:r>
            <a:r>
              <a:rPr lang="fr-FR" dirty="0" err="1" smtClean="0"/>
              <a:t>mmHg</a:t>
            </a:r>
            <a:r>
              <a:rPr lang="fr-FR" dirty="0" smtClean="0"/>
              <a:t>)</a:t>
            </a:r>
          </a:p>
          <a:p>
            <a:r>
              <a:rPr lang="fr-FR" dirty="0" smtClean="0"/>
              <a:t>Sachant que le coefficient de diffusion de CO2 est égal à 20 x coefficient de diffusion de l’O2, donc on estime que la capacité de diffusion de CO2 : 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DL CO2 = 20 DL O2</a:t>
            </a:r>
          </a:p>
          <a:p>
            <a:pPr lvl="1"/>
            <a:r>
              <a:rPr lang="fr-FR" b="1" u="sng" dirty="0" smtClean="0"/>
              <a:t>Elle est d’environ  400 à 450 ml/min/</a:t>
            </a:r>
            <a:r>
              <a:rPr lang="fr-FR" b="1" u="sng" dirty="0" err="1" smtClean="0"/>
              <a:t>mmHg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pPr algn="ctr"/>
            <a:r>
              <a:rPr lang="fr-FR" b="1" dirty="0" smtClean="0"/>
              <a:t>Plan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Milieux en présence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La preuve des échanges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Mécanismes et facteurs des échanges 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Mesure de la capacité de diffusion de la membrane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>
                <a:solidFill>
                  <a:srgbClr val="FF0000"/>
                </a:solidFill>
              </a:rPr>
              <a:t>Conditions de transfert des gaz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Le gradient alvéolo-artériel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Les différences régionales des échanges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Les troubles des échanges </a:t>
            </a:r>
            <a:endParaRPr lang="fr-F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Espace réservé du contenu 3"/>
          <p:cNvGrpSpPr>
            <a:grpSpLocks noGrp="1"/>
          </p:cNvGrpSpPr>
          <p:nvPr>
            <p:ph idx="1"/>
          </p:nvPr>
        </p:nvGrpSpPr>
        <p:grpSpPr>
          <a:xfrm>
            <a:off x="179512" y="980728"/>
            <a:ext cx="8572560" cy="5429288"/>
            <a:chOff x="1142976" y="1304496"/>
            <a:chExt cx="7000924" cy="5267776"/>
          </a:xfrm>
        </p:grpSpPr>
        <p:grpSp>
          <p:nvGrpSpPr>
            <p:cNvPr id="3" name="Groupe 4"/>
            <p:cNvGrpSpPr/>
            <p:nvPr/>
          </p:nvGrpSpPr>
          <p:grpSpPr>
            <a:xfrm>
              <a:off x="1142976" y="1304496"/>
              <a:ext cx="7000924" cy="5267776"/>
              <a:chOff x="1142976" y="1304496"/>
              <a:chExt cx="7000924" cy="5267776"/>
            </a:xfrm>
          </p:grpSpPr>
          <p:cxnSp>
            <p:nvCxnSpPr>
              <p:cNvPr id="7" name="Connecteur droit 6"/>
              <p:cNvCxnSpPr/>
              <p:nvPr/>
            </p:nvCxnSpPr>
            <p:spPr>
              <a:xfrm rot="5400000">
                <a:off x="-71470" y="4856966"/>
                <a:ext cx="3429024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Groupe 7"/>
              <p:cNvGrpSpPr/>
              <p:nvPr/>
            </p:nvGrpSpPr>
            <p:grpSpPr>
              <a:xfrm>
                <a:off x="1142976" y="1304496"/>
                <a:ext cx="7000924" cy="5208480"/>
                <a:chOff x="1142976" y="1304496"/>
                <a:chExt cx="7000924" cy="5208480"/>
              </a:xfrm>
            </p:grpSpPr>
            <p:grpSp>
              <p:nvGrpSpPr>
                <p:cNvPr id="5" name="Groupe 8"/>
                <p:cNvGrpSpPr/>
                <p:nvPr/>
              </p:nvGrpSpPr>
              <p:grpSpPr>
                <a:xfrm>
                  <a:off x="1571604" y="1304496"/>
                  <a:ext cx="6572296" cy="5053462"/>
                  <a:chOff x="1571604" y="1304496"/>
                  <a:chExt cx="6572296" cy="5053462"/>
                </a:xfrm>
              </p:grpSpPr>
              <p:sp>
                <p:nvSpPr>
                  <p:cNvPr id="13" name="Cylindre 12"/>
                  <p:cNvSpPr/>
                  <p:nvPr/>
                </p:nvSpPr>
                <p:spPr>
                  <a:xfrm rot="16200000">
                    <a:off x="4393405" y="-892999"/>
                    <a:ext cx="714380" cy="6357982"/>
                  </a:xfrm>
                  <a:prstGeom prst="can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fr-FR"/>
                  </a:p>
                </p:txBody>
              </p:sp>
              <p:sp>
                <p:nvSpPr>
                  <p:cNvPr id="14" name="Parenthèse ouvrante 13"/>
                  <p:cNvSpPr/>
                  <p:nvPr/>
                </p:nvSpPr>
                <p:spPr>
                  <a:xfrm rot="16200000">
                    <a:off x="4643438" y="-1357346"/>
                    <a:ext cx="214314" cy="6072230"/>
                  </a:xfrm>
                  <a:prstGeom prst="leftBracket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fr-FR"/>
                  </a:p>
                </p:txBody>
              </p:sp>
              <p:sp>
                <p:nvSpPr>
                  <p:cNvPr id="15" name="ZoneTexte 10"/>
                  <p:cNvSpPr txBox="1"/>
                  <p:nvPr/>
                </p:nvSpPr>
                <p:spPr>
                  <a:xfrm>
                    <a:off x="1643042" y="2595886"/>
                    <a:ext cx="2357454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fr-FR" sz="1100" b="1" dirty="0" smtClean="0"/>
                      <a:t>Extrémité artérielle </a:t>
                    </a:r>
                    <a:endParaRPr lang="fr-FR" sz="1100" b="1" dirty="0"/>
                  </a:p>
                </p:txBody>
              </p:sp>
              <p:sp>
                <p:nvSpPr>
                  <p:cNvPr id="16" name="ZoneTexte 11"/>
                  <p:cNvSpPr txBox="1"/>
                  <p:nvPr/>
                </p:nvSpPr>
                <p:spPr>
                  <a:xfrm>
                    <a:off x="6643702" y="2595886"/>
                    <a:ext cx="1500198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fr-FR" sz="1100" b="1" dirty="0" smtClean="0"/>
                      <a:t>Extrémité veineuse </a:t>
                    </a:r>
                    <a:endParaRPr lang="fr-FR" sz="1100" b="1" dirty="0"/>
                  </a:p>
                </p:txBody>
              </p:sp>
              <p:sp>
                <p:nvSpPr>
                  <p:cNvPr id="17" name="ZoneTexte 12"/>
                  <p:cNvSpPr txBox="1"/>
                  <p:nvPr/>
                </p:nvSpPr>
                <p:spPr>
                  <a:xfrm>
                    <a:off x="1795442" y="2143116"/>
                    <a:ext cx="120492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fr-FR" sz="1100" dirty="0" smtClean="0"/>
                      <a:t>PO2 = 40 mmHg</a:t>
                    </a:r>
                    <a:endParaRPr lang="fr-FR" sz="1100" dirty="0"/>
                  </a:p>
                </p:txBody>
              </p:sp>
              <p:sp>
                <p:nvSpPr>
                  <p:cNvPr id="18" name="ZoneTexte 13"/>
                  <p:cNvSpPr txBox="1"/>
                  <p:nvPr/>
                </p:nvSpPr>
                <p:spPr>
                  <a:xfrm>
                    <a:off x="6724664" y="2143116"/>
                    <a:ext cx="120492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fr-FR" sz="1100" dirty="0" smtClean="0"/>
                      <a:t>PO2 = 105 mmHg</a:t>
                    </a:r>
                    <a:endParaRPr lang="fr-FR" sz="1100" dirty="0"/>
                  </a:p>
                </p:txBody>
              </p:sp>
              <p:sp>
                <p:nvSpPr>
                  <p:cNvPr id="19" name="ZoneTexte 14"/>
                  <p:cNvSpPr txBox="1"/>
                  <p:nvPr/>
                </p:nvSpPr>
                <p:spPr>
                  <a:xfrm>
                    <a:off x="3571868" y="1304496"/>
                    <a:ext cx="2928958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fr-FR" sz="1600" dirty="0" smtClean="0"/>
                      <a:t>PO2 alvéolaire = 105 mmHg</a:t>
                    </a:r>
                    <a:endParaRPr lang="fr-FR" sz="1600" dirty="0"/>
                  </a:p>
                </p:txBody>
              </p:sp>
              <p:cxnSp>
                <p:nvCxnSpPr>
                  <p:cNvPr id="20" name="Connecteur droit avec flèche 19"/>
                  <p:cNvCxnSpPr/>
                  <p:nvPr/>
                </p:nvCxnSpPr>
                <p:spPr>
                  <a:xfrm rot="5400000">
                    <a:off x="1643042" y="2928934"/>
                    <a:ext cx="642942" cy="500066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Connecteur droit avec flèche 20"/>
                  <p:cNvCxnSpPr/>
                  <p:nvPr/>
                </p:nvCxnSpPr>
                <p:spPr>
                  <a:xfrm rot="16200000" flipH="1">
                    <a:off x="7250925" y="2893215"/>
                    <a:ext cx="642942" cy="57150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Connecteur droit avec flèche 21"/>
                  <p:cNvCxnSpPr/>
                  <p:nvPr/>
                </p:nvCxnSpPr>
                <p:spPr>
                  <a:xfrm>
                    <a:off x="3786182" y="2214554"/>
                    <a:ext cx="2571768" cy="1588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" name="Groupe 22"/>
                  <p:cNvGrpSpPr/>
                  <p:nvPr/>
                </p:nvGrpSpPr>
                <p:grpSpPr>
                  <a:xfrm>
                    <a:off x="1643042" y="3286124"/>
                    <a:ext cx="6215106" cy="3071834"/>
                    <a:chOff x="1643042" y="3286124"/>
                    <a:chExt cx="6215106" cy="3071834"/>
                  </a:xfrm>
                </p:grpSpPr>
                <p:cxnSp>
                  <p:nvCxnSpPr>
                    <p:cNvPr id="24" name="Connecteur droit 23"/>
                    <p:cNvCxnSpPr/>
                    <p:nvPr/>
                  </p:nvCxnSpPr>
                  <p:spPr>
                    <a:xfrm>
                      <a:off x="1643042" y="3571876"/>
                      <a:ext cx="6215106" cy="158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prstDash val="dash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5" name="Rectangle 24"/>
                    <p:cNvSpPr/>
                    <p:nvPr/>
                  </p:nvSpPr>
                  <p:spPr>
                    <a:xfrm>
                      <a:off x="3569159" y="3286124"/>
                      <a:ext cx="3069943" cy="276999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r>
                        <a:rPr lang="fr-FR" sz="1200" dirty="0" smtClean="0"/>
                        <a:t>Pression partielle d’O2 alvéolaire = 105 mmHg</a:t>
                      </a:r>
                      <a:endParaRPr lang="fr-FR" sz="1200" dirty="0"/>
                    </a:p>
                  </p:txBody>
                </p:sp>
                <p:grpSp>
                  <p:nvGrpSpPr>
                    <p:cNvPr id="9" name="Groupe 25"/>
                    <p:cNvGrpSpPr/>
                    <p:nvPr/>
                  </p:nvGrpSpPr>
                  <p:grpSpPr>
                    <a:xfrm>
                      <a:off x="1643042" y="3627549"/>
                      <a:ext cx="6110040" cy="2730409"/>
                      <a:chOff x="1643042" y="3627549"/>
                      <a:chExt cx="6110040" cy="2730409"/>
                    </a:xfrm>
                  </p:grpSpPr>
                  <p:cxnSp>
                    <p:nvCxnSpPr>
                      <p:cNvPr id="28" name="Connecteur droit 27"/>
                      <p:cNvCxnSpPr/>
                      <p:nvPr/>
                    </p:nvCxnSpPr>
                    <p:spPr>
                      <a:xfrm rot="5400000" flipH="1" flipV="1">
                        <a:off x="1428728" y="3929066"/>
                        <a:ext cx="2643206" cy="2214578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9" name="Forme libre 28"/>
                      <p:cNvSpPr/>
                      <p:nvPr/>
                    </p:nvSpPr>
                    <p:spPr>
                      <a:xfrm>
                        <a:off x="3837904" y="3627549"/>
                        <a:ext cx="3915178" cy="107324"/>
                      </a:xfrm>
                      <a:custGeom>
                        <a:avLst/>
                        <a:gdLst>
                          <a:gd name="connsiteX0" fmla="*/ 0 w 3915178"/>
                          <a:gd name="connsiteY0" fmla="*/ 107324 h 107324"/>
                          <a:gd name="connsiteX1" fmla="*/ 206062 w 3915178"/>
                          <a:gd name="connsiteY1" fmla="*/ 17172 h 107324"/>
                          <a:gd name="connsiteX2" fmla="*/ 553792 w 3915178"/>
                          <a:gd name="connsiteY2" fmla="*/ 4293 h 107324"/>
                          <a:gd name="connsiteX3" fmla="*/ 3915178 w 3915178"/>
                          <a:gd name="connsiteY3" fmla="*/ 4293 h 10732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3915178" h="107324">
                            <a:moveTo>
                              <a:pt x="0" y="107324"/>
                            </a:moveTo>
                            <a:cubicBezTo>
                              <a:pt x="56881" y="70834"/>
                              <a:pt x="113763" y="34344"/>
                              <a:pt x="206062" y="17172"/>
                            </a:cubicBezTo>
                            <a:cubicBezTo>
                              <a:pt x="298361" y="0"/>
                              <a:pt x="553792" y="4293"/>
                              <a:pt x="553792" y="4293"/>
                            </a:cubicBezTo>
                            <a:lnTo>
                              <a:pt x="3915178" y="4293"/>
                            </a:lnTo>
                          </a:path>
                        </a:pathLst>
                      </a:cu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lang="fr-FR"/>
                      </a:p>
                    </p:txBody>
                  </p:sp>
                </p:grpSp>
                <p:sp>
                  <p:nvSpPr>
                    <p:cNvPr id="27" name="Rectangle 26"/>
                    <p:cNvSpPr/>
                    <p:nvPr/>
                  </p:nvSpPr>
                  <p:spPr>
                    <a:xfrm rot="18584230">
                      <a:off x="1745727" y="4576341"/>
                      <a:ext cx="2185214" cy="276999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r>
                        <a:rPr lang="fr-FR" sz="1200" dirty="0" smtClean="0"/>
                        <a:t>Pression partielle d’O2 du sang</a:t>
                      </a:r>
                      <a:endParaRPr lang="fr-FR" sz="1200" dirty="0"/>
                    </a:p>
                  </p:txBody>
                </p:sp>
              </p:grpSp>
            </p:grpSp>
            <p:sp>
              <p:nvSpPr>
                <p:cNvPr id="10" name="ZoneTexte 31"/>
                <p:cNvSpPr txBox="1"/>
                <p:nvPr/>
              </p:nvSpPr>
              <p:spPr>
                <a:xfrm>
                  <a:off x="1285852" y="6143644"/>
                  <a:ext cx="5000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fr-FR" dirty="0" smtClean="0"/>
                    <a:t>40</a:t>
                  </a:r>
                  <a:endParaRPr lang="fr-FR" dirty="0"/>
                </a:p>
              </p:txBody>
            </p:sp>
            <p:sp>
              <p:nvSpPr>
                <p:cNvPr id="11" name="ZoneTexte 32"/>
                <p:cNvSpPr txBox="1"/>
                <p:nvPr/>
              </p:nvSpPr>
              <p:spPr>
                <a:xfrm>
                  <a:off x="1142976" y="3357562"/>
                  <a:ext cx="64294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fr-FR" dirty="0" smtClean="0"/>
                    <a:t>105</a:t>
                  </a:r>
                  <a:endParaRPr lang="fr-FR" dirty="0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 rot="16200000">
                  <a:off x="326578" y="4627294"/>
                  <a:ext cx="2132861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fr-FR" sz="1400" b="1" dirty="0" smtClean="0"/>
                    <a:t>PO2  du sang en mmHg </a:t>
                  </a:r>
                  <a:endParaRPr lang="fr-FR" sz="1400" b="1" dirty="0"/>
                </a:p>
              </p:txBody>
            </p:sp>
          </p:grpSp>
        </p:grpSp>
        <p:sp>
          <p:nvSpPr>
            <p:cNvPr id="6" name="ZoneTexte 36"/>
            <p:cNvSpPr txBox="1"/>
            <p:nvPr/>
          </p:nvSpPr>
          <p:spPr>
            <a:xfrm>
              <a:off x="3857620" y="2285992"/>
              <a:ext cx="242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b="1" dirty="0" smtClean="0"/>
                <a:t>Capillaire pulmonaire</a:t>
              </a:r>
              <a:endParaRPr lang="fr-FR" b="1" dirty="0"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Espace réservé du contenu 3"/>
          <p:cNvGrpSpPr>
            <a:grpSpLocks noGrp="1"/>
          </p:cNvGrpSpPr>
          <p:nvPr>
            <p:ph idx="1"/>
          </p:nvPr>
        </p:nvGrpSpPr>
        <p:grpSpPr>
          <a:xfrm>
            <a:off x="214282" y="642918"/>
            <a:ext cx="8715436" cy="5000660"/>
            <a:chOff x="1239120" y="1304496"/>
            <a:chExt cx="6904780" cy="5473337"/>
          </a:xfrm>
        </p:grpSpPr>
        <p:grpSp>
          <p:nvGrpSpPr>
            <p:cNvPr id="3" name="Groupe 4"/>
            <p:cNvGrpSpPr/>
            <p:nvPr/>
          </p:nvGrpSpPr>
          <p:grpSpPr>
            <a:xfrm>
              <a:off x="1239120" y="1304496"/>
              <a:ext cx="6904780" cy="5473337"/>
              <a:chOff x="1239120" y="1304496"/>
              <a:chExt cx="6904780" cy="5473337"/>
            </a:xfrm>
          </p:grpSpPr>
          <p:cxnSp>
            <p:nvCxnSpPr>
              <p:cNvPr id="7" name="Connecteur droit 6"/>
              <p:cNvCxnSpPr/>
              <p:nvPr/>
            </p:nvCxnSpPr>
            <p:spPr>
              <a:xfrm rot="5400000">
                <a:off x="-71470" y="4856966"/>
                <a:ext cx="3429024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Groupe 7"/>
              <p:cNvGrpSpPr/>
              <p:nvPr/>
            </p:nvGrpSpPr>
            <p:grpSpPr>
              <a:xfrm>
                <a:off x="1239120" y="1304496"/>
                <a:ext cx="6904780" cy="5473337"/>
                <a:chOff x="1239120" y="1304496"/>
                <a:chExt cx="6904780" cy="5473337"/>
              </a:xfrm>
            </p:grpSpPr>
            <p:grpSp>
              <p:nvGrpSpPr>
                <p:cNvPr id="5" name="Groupe 8"/>
                <p:cNvGrpSpPr/>
                <p:nvPr/>
              </p:nvGrpSpPr>
              <p:grpSpPr>
                <a:xfrm>
                  <a:off x="1571604" y="1304496"/>
                  <a:ext cx="6572296" cy="5473337"/>
                  <a:chOff x="1571604" y="1304496"/>
                  <a:chExt cx="6572296" cy="5473337"/>
                </a:xfrm>
              </p:grpSpPr>
              <p:sp>
                <p:nvSpPr>
                  <p:cNvPr id="13" name="Cylindre 12"/>
                  <p:cNvSpPr/>
                  <p:nvPr/>
                </p:nvSpPr>
                <p:spPr>
                  <a:xfrm rot="16200000">
                    <a:off x="4393405" y="-892999"/>
                    <a:ext cx="714380" cy="6357982"/>
                  </a:xfrm>
                  <a:prstGeom prst="can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fr-FR"/>
                  </a:p>
                </p:txBody>
              </p:sp>
              <p:sp>
                <p:nvSpPr>
                  <p:cNvPr id="14" name="Parenthèse ouvrante 13"/>
                  <p:cNvSpPr/>
                  <p:nvPr/>
                </p:nvSpPr>
                <p:spPr>
                  <a:xfrm rot="16200000">
                    <a:off x="4643438" y="-1357346"/>
                    <a:ext cx="214314" cy="6072230"/>
                  </a:xfrm>
                  <a:prstGeom prst="leftBracket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fr-FR"/>
                  </a:p>
                </p:txBody>
              </p:sp>
              <p:sp>
                <p:nvSpPr>
                  <p:cNvPr id="15" name="ZoneTexte 10"/>
                  <p:cNvSpPr txBox="1"/>
                  <p:nvPr/>
                </p:nvSpPr>
                <p:spPr>
                  <a:xfrm>
                    <a:off x="1643042" y="2595886"/>
                    <a:ext cx="2357454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fr-FR" sz="1100" b="1" dirty="0" smtClean="0"/>
                      <a:t>Extrémité artérielle </a:t>
                    </a:r>
                    <a:endParaRPr lang="fr-FR" sz="1100" b="1" dirty="0"/>
                  </a:p>
                </p:txBody>
              </p:sp>
              <p:sp>
                <p:nvSpPr>
                  <p:cNvPr id="16" name="ZoneTexte 11"/>
                  <p:cNvSpPr txBox="1"/>
                  <p:nvPr/>
                </p:nvSpPr>
                <p:spPr>
                  <a:xfrm>
                    <a:off x="6643702" y="2595886"/>
                    <a:ext cx="1500198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fr-FR" sz="1100" b="1" dirty="0" smtClean="0"/>
                      <a:t>Extrémité veineuse </a:t>
                    </a:r>
                    <a:endParaRPr lang="fr-FR" sz="1100" b="1" dirty="0"/>
                  </a:p>
                </p:txBody>
              </p:sp>
              <p:sp>
                <p:nvSpPr>
                  <p:cNvPr id="17" name="ZoneTexte 12"/>
                  <p:cNvSpPr txBox="1"/>
                  <p:nvPr/>
                </p:nvSpPr>
                <p:spPr>
                  <a:xfrm>
                    <a:off x="1795442" y="2143116"/>
                    <a:ext cx="120492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fr-FR" sz="1100" dirty="0" smtClean="0"/>
                      <a:t>PCO2 = 46 mmHg</a:t>
                    </a:r>
                    <a:endParaRPr lang="fr-FR" sz="1100" dirty="0"/>
                  </a:p>
                </p:txBody>
              </p:sp>
              <p:sp>
                <p:nvSpPr>
                  <p:cNvPr id="18" name="ZoneTexte 13"/>
                  <p:cNvSpPr txBox="1"/>
                  <p:nvPr/>
                </p:nvSpPr>
                <p:spPr>
                  <a:xfrm>
                    <a:off x="6724664" y="2143116"/>
                    <a:ext cx="120492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fr-FR" sz="1100" dirty="0" smtClean="0"/>
                      <a:t>PCO2 = 40 mmHg</a:t>
                    </a:r>
                    <a:endParaRPr lang="fr-FR" sz="1100" dirty="0"/>
                  </a:p>
                </p:txBody>
              </p:sp>
              <p:sp>
                <p:nvSpPr>
                  <p:cNvPr id="19" name="ZoneTexte 14"/>
                  <p:cNvSpPr txBox="1"/>
                  <p:nvPr/>
                </p:nvSpPr>
                <p:spPr>
                  <a:xfrm>
                    <a:off x="3571868" y="1304496"/>
                    <a:ext cx="2928958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fr-F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fr-FR" sz="1600" dirty="0" smtClean="0"/>
                      <a:t>PCO2 alvéolaire = 40 mmHg</a:t>
                    </a:r>
                    <a:endParaRPr lang="fr-FR" sz="1600" dirty="0"/>
                  </a:p>
                </p:txBody>
              </p:sp>
              <p:cxnSp>
                <p:nvCxnSpPr>
                  <p:cNvPr id="20" name="Connecteur droit avec flèche 19"/>
                  <p:cNvCxnSpPr/>
                  <p:nvPr/>
                </p:nvCxnSpPr>
                <p:spPr>
                  <a:xfrm rot="5400000">
                    <a:off x="1643042" y="2928934"/>
                    <a:ext cx="642942" cy="500066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Connecteur droit avec flèche 20"/>
                  <p:cNvCxnSpPr/>
                  <p:nvPr/>
                </p:nvCxnSpPr>
                <p:spPr>
                  <a:xfrm rot="16200000" flipH="1">
                    <a:off x="7250925" y="2893215"/>
                    <a:ext cx="642942" cy="57150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Connecteur droit avec flèche 21"/>
                  <p:cNvCxnSpPr/>
                  <p:nvPr/>
                </p:nvCxnSpPr>
                <p:spPr>
                  <a:xfrm>
                    <a:off x="3786182" y="2214554"/>
                    <a:ext cx="2571768" cy="1588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" name="Groupe 22"/>
                  <p:cNvGrpSpPr/>
                  <p:nvPr/>
                </p:nvGrpSpPr>
                <p:grpSpPr>
                  <a:xfrm>
                    <a:off x="1643042" y="3786190"/>
                    <a:ext cx="6215106" cy="2991643"/>
                    <a:chOff x="1643042" y="3786190"/>
                    <a:chExt cx="6215106" cy="2991643"/>
                  </a:xfrm>
                </p:grpSpPr>
                <p:cxnSp>
                  <p:nvCxnSpPr>
                    <p:cNvPr id="24" name="Connecteur droit 23"/>
                    <p:cNvCxnSpPr/>
                    <p:nvPr/>
                  </p:nvCxnSpPr>
                  <p:spPr>
                    <a:xfrm>
                      <a:off x="1643042" y="6429396"/>
                      <a:ext cx="6215106" cy="158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prstDash val="dash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5" name="Rectangle 24"/>
                    <p:cNvSpPr/>
                    <p:nvPr/>
                  </p:nvSpPr>
                  <p:spPr>
                    <a:xfrm>
                      <a:off x="3143240" y="6500834"/>
                      <a:ext cx="4572032" cy="27699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r>
                        <a:rPr lang="fr-FR" sz="1200" dirty="0" smtClean="0"/>
                        <a:t>Pression partielle de CO2 alvéolaire = 40 mmHg</a:t>
                      </a:r>
                      <a:endParaRPr lang="fr-FR" sz="1200" dirty="0"/>
                    </a:p>
                  </p:txBody>
                </p:sp>
                <p:grpSp>
                  <p:nvGrpSpPr>
                    <p:cNvPr id="9" name="Groupe 25"/>
                    <p:cNvGrpSpPr/>
                    <p:nvPr/>
                  </p:nvGrpSpPr>
                  <p:grpSpPr>
                    <a:xfrm>
                      <a:off x="1714480" y="3786190"/>
                      <a:ext cx="4357720" cy="2571763"/>
                      <a:chOff x="1714480" y="3786190"/>
                      <a:chExt cx="4357720" cy="2571763"/>
                    </a:xfrm>
                  </p:grpSpPr>
                  <p:cxnSp>
                    <p:nvCxnSpPr>
                      <p:cNvPr id="28" name="Connecteur droit 27"/>
                      <p:cNvCxnSpPr/>
                      <p:nvPr/>
                    </p:nvCxnSpPr>
                    <p:spPr>
                      <a:xfrm rot="16200000" flipH="1">
                        <a:off x="1214414" y="4286256"/>
                        <a:ext cx="2357454" cy="1357322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9" name="Forme libre 28"/>
                      <p:cNvSpPr/>
                      <p:nvPr/>
                    </p:nvSpPr>
                    <p:spPr>
                      <a:xfrm rot="10800000" flipH="1">
                        <a:off x="3071803" y="6143643"/>
                        <a:ext cx="3000397" cy="214310"/>
                      </a:xfrm>
                      <a:custGeom>
                        <a:avLst/>
                        <a:gdLst>
                          <a:gd name="connsiteX0" fmla="*/ 0 w 3915178"/>
                          <a:gd name="connsiteY0" fmla="*/ 107324 h 107324"/>
                          <a:gd name="connsiteX1" fmla="*/ 206062 w 3915178"/>
                          <a:gd name="connsiteY1" fmla="*/ 17172 h 107324"/>
                          <a:gd name="connsiteX2" fmla="*/ 553792 w 3915178"/>
                          <a:gd name="connsiteY2" fmla="*/ 4293 h 107324"/>
                          <a:gd name="connsiteX3" fmla="*/ 3915178 w 3915178"/>
                          <a:gd name="connsiteY3" fmla="*/ 4293 h 10732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3915178" h="107324">
                            <a:moveTo>
                              <a:pt x="0" y="107324"/>
                            </a:moveTo>
                            <a:cubicBezTo>
                              <a:pt x="56881" y="70834"/>
                              <a:pt x="113763" y="34344"/>
                              <a:pt x="206062" y="17172"/>
                            </a:cubicBezTo>
                            <a:cubicBezTo>
                              <a:pt x="298361" y="0"/>
                              <a:pt x="553792" y="4293"/>
                              <a:pt x="553792" y="4293"/>
                            </a:cubicBezTo>
                            <a:lnTo>
                              <a:pt x="3915178" y="4293"/>
                            </a:lnTo>
                          </a:path>
                        </a:pathLst>
                      </a:cu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>
                        <a:defPPr>
                          <a:defRPr lang="fr-FR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lang="fr-FR"/>
                      </a:p>
                    </p:txBody>
                  </p:sp>
                </p:grpSp>
                <p:sp>
                  <p:nvSpPr>
                    <p:cNvPr id="27" name="Rectangle 26"/>
                    <p:cNvSpPr/>
                    <p:nvPr/>
                  </p:nvSpPr>
                  <p:spPr>
                    <a:xfrm rot="14415739">
                      <a:off x="1252363" y="5136836"/>
                      <a:ext cx="2271584" cy="276999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r>
                        <a:rPr lang="fr-FR" sz="1200" dirty="0" smtClean="0"/>
                        <a:t>Pression partielle de CO2 du sang</a:t>
                      </a:r>
                      <a:endParaRPr lang="fr-FR" sz="1200" dirty="0"/>
                    </a:p>
                  </p:txBody>
                </p:sp>
              </p:grpSp>
            </p:grpSp>
            <p:sp>
              <p:nvSpPr>
                <p:cNvPr id="10" name="ZoneTexte 31"/>
                <p:cNvSpPr txBox="1"/>
                <p:nvPr/>
              </p:nvSpPr>
              <p:spPr>
                <a:xfrm>
                  <a:off x="1285852" y="6143644"/>
                  <a:ext cx="5000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fr-FR" dirty="0" smtClean="0"/>
                    <a:t>40</a:t>
                  </a:r>
                  <a:endParaRPr lang="fr-FR" dirty="0"/>
                </a:p>
              </p:txBody>
            </p:sp>
            <p:sp>
              <p:nvSpPr>
                <p:cNvPr id="11" name="ZoneTexte 32"/>
                <p:cNvSpPr txBox="1"/>
                <p:nvPr/>
              </p:nvSpPr>
              <p:spPr>
                <a:xfrm>
                  <a:off x="1285852" y="3488296"/>
                  <a:ext cx="64294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fr-FR" dirty="0" smtClean="0"/>
                    <a:t>46</a:t>
                  </a:r>
                  <a:endParaRPr lang="fr-FR" dirty="0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 rot="16200000">
                  <a:off x="326578" y="4627294"/>
                  <a:ext cx="2132861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fr-FR" sz="1400" b="1" dirty="0" smtClean="0"/>
                    <a:t>PCO2  du sang en mmHg </a:t>
                  </a:r>
                  <a:endParaRPr lang="fr-FR" sz="1400" b="1" dirty="0"/>
                </a:p>
              </p:txBody>
            </p:sp>
          </p:grpSp>
        </p:grpSp>
        <p:sp>
          <p:nvSpPr>
            <p:cNvPr id="6" name="ZoneTexte 36"/>
            <p:cNvSpPr txBox="1"/>
            <p:nvPr/>
          </p:nvSpPr>
          <p:spPr>
            <a:xfrm>
              <a:off x="3857620" y="2285992"/>
              <a:ext cx="242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b="1" dirty="0" smtClean="0"/>
                <a:t>Capillaire pulmonaire</a:t>
              </a:r>
              <a:endParaRPr lang="fr-FR" b="1" dirty="0"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9358346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VI. Conditions de transfert des gaz :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b="1" dirty="0" smtClean="0"/>
              <a:t>1)L’O2 :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La PO2 du sang veineux </a:t>
            </a:r>
            <a:r>
              <a:rPr lang="fr-FR" dirty="0" smtClean="0"/>
              <a:t>pénétrant dans le capillaire est de </a:t>
            </a:r>
            <a:r>
              <a:rPr lang="fr-FR" b="1" dirty="0" smtClean="0">
                <a:solidFill>
                  <a:srgbClr val="0070C0"/>
                </a:solidFill>
              </a:rPr>
              <a:t>40 </a:t>
            </a:r>
            <a:r>
              <a:rPr lang="fr-FR" b="1" dirty="0" err="1" smtClean="0">
                <a:solidFill>
                  <a:srgbClr val="0070C0"/>
                </a:solidFill>
              </a:rPr>
              <a:t>mmHg</a:t>
            </a:r>
            <a:r>
              <a:rPr lang="fr-FR" dirty="0" smtClean="0"/>
              <a:t>.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La PO2 du sang alvéolaire </a:t>
            </a:r>
            <a:r>
              <a:rPr lang="fr-FR" dirty="0" smtClean="0"/>
              <a:t>est de </a:t>
            </a:r>
            <a:r>
              <a:rPr lang="fr-FR" b="1" dirty="0" smtClean="0">
                <a:solidFill>
                  <a:srgbClr val="0070C0"/>
                </a:solidFill>
              </a:rPr>
              <a:t>105 </a:t>
            </a:r>
            <a:r>
              <a:rPr lang="fr-FR" b="1" dirty="0" err="1" smtClean="0">
                <a:solidFill>
                  <a:srgbClr val="0070C0"/>
                </a:solidFill>
              </a:rPr>
              <a:t>mmHg</a:t>
            </a:r>
            <a:r>
              <a:rPr lang="fr-FR" dirty="0" smtClean="0"/>
              <a:t> </a:t>
            </a:r>
          </a:p>
          <a:p>
            <a:r>
              <a:rPr lang="fr-FR" dirty="0" smtClean="0"/>
              <a:t> Ce qui donne une </a:t>
            </a:r>
            <a:r>
              <a:rPr lang="fr-FR" b="1" dirty="0" smtClean="0">
                <a:solidFill>
                  <a:srgbClr val="FF0000"/>
                </a:solidFill>
              </a:rPr>
              <a:t>différence de pression </a:t>
            </a:r>
            <a:r>
              <a:rPr lang="fr-FR" dirty="0" smtClean="0"/>
              <a:t>de </a:t>
            </a:r>
            <a:r>
              <a:rPr lang="fr-FR" b="1" dirty="0" smtClean="0">
                <a:solidFill>
                  <a:srgbClr val="0070C0"/>
                </a:solidFill>
              </a:rPr>
              <a:t>65 </a:t>
            </a:r>
            <a:r>
              <a:rPr lang="fr-FR" b="1" dirty="0" err="1" smtClean="0">
                <a:solidFill>
                  <a:srgbClr val="0070C0"/>
                </a:solidFill>
              </a:rPr>
              <a:t>mmHg</a:t>
            </a:r>
            <a:r>
              <a:rPr lang="fr-FR" dirty="0" smtClean="0"/>
              <a:t>.</a:t>
            </a:r>
          </a:p>
          <a:p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L’O2 diffuse vers le capillaire</a:t>
            </a:r>
            <a:r>
              <a:rPr lang="fr-FR" dirty="0" smtClean="0"/>
              <a:t>.</a:t>
            </a:r>
          </a:p>
          <a:p>
            <a:r>
              <a:rPr lang="fr-FR" dirty="0" smtClean="0"/>
              <a:t>Puis la </a:t>
            </a:r>
            <a:r>
              <a:rPr lang="fr-FR" b="1" dirty="0" smtClean="0">
                <a:solidFill>
                  <a:srgbClr val="FF0000"/>
                </a:solidFill>
              </a:rPr>
              <a:t>PO2 du sang augmente progressivement</a:t>
            </a:r>
            <a:r>
              <a:rPr lang="fr-FR" dirty="0" smtClean="0"/>
              <a:t> au cours de la traversée du capillaire et </a:t>
            </a:r>
            <a:r>
              <a:rPr lang="fr-FR" b="1" dirty="0" smtClean="0">
                <a:solidFill>
                  <a:srgbClr val="FF0000"/>
                </a:solidFill>
              </a:rPr>
              <a:t>l’équilibre</a:t>
            </a:r>
            <a:r>
              <a:rPr lang="fr-FR" dirty="0" smtClean="0"/>
              <a:t> (égalisation des pressions partielles entre sang et air alvéolaire) est </a:t>
            </a:r>
            <a:r>
              <a:rPr lang="fr-FR" b="1" dirty="0" smtClean="0">
                <a:solidFill>
                  <a:srgbClr val="FF0000"/>
                </a:solidFill>
              </a:rPr>
              <a:t>atteint avant la moitié du capillaire</a:t>
            </a:r>
            <a:r>
              <a:rPr lang="fr-FR" dirty="0" smtClean="0"/>
              <a:t>.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La différence de pression moyenne </a:t>
            </a:r>
            <a:r>
              <a:rPr lang="fr-FR" dirty="0" smtClean="0"/>
              <a:t>pour la diffusion de l’O2 à travers le capillaire pulmonaire durant une respiration normale = </a:t>
            </a:r>
            <a:r>
              <a:rPr lang="fr-FR" b="1" dirty="0" smtClean="0">
                <a:solidFill>
                  <a:srgbClr val="0070C0"/>
                </a:solidFill>
              </a:rPr>
              <a:t>11 </a:t>
            </a:r>
            <a:r>
              <a:rPr lang="fr-FR" b="1" dirty="0" err="1" smtClean="0">
                <a:solidFill>
                  <a:srgbClr val="0070C0"/>
                </a:solidFill>
              </a:rPr>
              <a:t>mmHg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(c’est une moyenne intégrée dans le temps).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285728"/>
            <a:ext cx="9001156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2) Le CO2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A l’entrée du capillaire</a:t>
            </a:r>
            <a:r>
              <a:rPr lang="fr-FR" dirty="0" smtClean="0"/>
              <a:t> :La </a:t>
            </a:r>
            <a:r>
              <a:rPr lang="fr-FR" b="1" dirty="0" smtClean="0"/>
              <a:t>PCO2 est de </a:t>
            </a:r>
            <a:r>
              <a:rPr lang="fr-FR" b="1" dirty="0" smtClean="0">
                <a:solidFill>
                  <a:srgbClr val="0070C0"/>
                </a:solidFill>
              </a:rPr>
              <a:t>46 </a:t>
            </a:r>
            <a:r>
              <a:rPr lang="fr-FR" b="1" dirty="0" err="1" smtClean="0">
                <a:solidFill>
                  <a:srgbClr val="0070C0"/>
                </a:solidFill>
              </a:rPr>
              <a:t>mmHg</a:t>
            </a:r>
            <a:r>
              <a:rPr lang="fr-FR" dirty="0" smtClean="0"/>
              <a:t>,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la PCO2 alvéolaire </a:t>
            </a:r>
            <a:r>
              <a:rPr lang="fr-FR" dirty="0" smtClean="0"/>
              <a:t>= </a:t>
            </a:r>
            <a:r>
              <a:rPr lang="fr-FR" b="1" dirty="0" smtClean="0">
                <a:solidFill>
                  <a:srgbClr val="0070C0"/>
                </a:solidFill>
              </a:rPr>
              <a:t>40 </a:t>
            </a:r>
            <a:r>
              <a:rPr lang="fr-FR" b="1" dirty="0" err="1" smtClean="0">
                <a:solidFill>
                  <a:srgbClr val="0070C0"/>
                </a:solidFill>
              </a:rPr>
              <a:t>mmHg</a:t>
            </a:r>
            <a:r>
              <a:rPr lang="fr-FR" dirty="0" smtClean="0"/>
              <a:t> </a:t>
            </a:r>
          </a:p>
          <a:p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la différence initiale de pression </a:t>
            </a:r>
            <a:r>
              <a:rPr lang="fr-FR" dirty="0" smtClean="0"/>
              <a:t>pour la diffusion est </a:t>
            </a:r>
            <a:r>
              <a:rPr lang="fr-FR" b="1" dirty="0" smtClean="0">
                <a:solidFill>
                  <a:srgbClr val="0070C0"/>
                </a:solidFill>
              </a:rPr>
              <a:t>seulement de 6 </a:t>
            </a:r>
            <a:r>
              <a:rPr lang="fr-FR" b="1" dirty="0" err="1" smtClean="0">
                <a:solidFill>
                  <a:srgbClr val="0070C0"/>
                </a:solidFill>
              </a:rPr>
              <a:t>mmHg</a:t>
            </a:r>
            <a:r>
              <a:rPr lang="fr-FR" dirty="0" smtClean="0"/>
              <a:t> : le CO2 quitte le capillaire vers l’alvéole pulmonaire.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Le CO2 est très diffusible</a:t>
            </a:r>
            <a:r>
              <a:rPr lang="fr-FR" dirty="0" smtClean="0"/>
              <a:t>, </a:t>
            </a:r>
            <a:r>
              <a:rPr lang="fr-FR" b="1" dirty="0" smtClean="0">
                <a:solidFill>
                  <a:srgbClr val="0070C0"/>
                </a:solidFill>
              </a:rPr>
              <a:t>l’équilibre</a:t>
            </a:r>
            <a:r>
              <a:rPr lang="fr-FR" dirty="0" smtClean="0"/>
              <a:t> des pressions est </a:t>
            </a:r>
            <a:r>
              <a:rPr lang="fr-FR" b="1" dirty="0" smtClean="0">
                <a:solidFill>
                  <a:srgbClr val="0070C0"/>
                </a:solidFill>
              </a:rPr>
              <a:t>atteint très rapidement  </a:t>
            </a:r>
            <a:r>
              <a:rPr lang="fr-FR" dirty="0" smtClean="0"/>
              <a:t>vers le </a:t>
            </a:r>
            <a:r>
              <a:rPr lang="fr-FR" b="1" dirty="0" smtClean="0">
                <a:solidFill>
                  <a:srgbClr val="0070C0"/>
                </a:solidFill>
              </a:rPr>
              <a:t>premier  1/3 </a:t>
            </a:r>
            <a:r>
              <a:rPr lang="fr-FR" dirty="0" smtClean="0"/>
              <a:t>du capillaire.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La différence de pression moyenne </a:t>
            </a:r>
            <a:r>
              <a:rPr lang="fr-FR" dirty="0" smtClean="0"/>
              <a:t>pour la diffusion du CO2 à travers le capillaire pulmonaire durant une respiration normale = </a:t>
            </a:r>
            <a:r>
              <a:rPr lang="fr-FR" b="1" dirty="0" smtClean="0">
                <a:solidFill>
                  <a:srgbClr val="0070C0"/>
                </a:solidFill>
              </a:rPr>
              <a:t>1 </a:t>
            </a:r>
            <a:r>
              <a:rPr lang="fr-FR" b="1" dirty="0" err="1" smtClean="0">
                <a:solidFill>
                  <a:srgbClr val="0070C0"/>
                </a:solidFill>
              </a:rPr>
              <a:t>mmHg</a:t>
            </a:r>
            <a:endParaRPr lang="fr-FR" b="1" dirty="0" smtClean="0">
              <a:solidFill>
                <a:srgbClr val="0070C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pPr algn="ctr"/>
            <a:r>
              <a:rPr lang="fr-FR" b="1" dirty="0" smtClean="0"/>
              <a:t>Plan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Milieux en présence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La preuve des échanges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Mécanismes et facteurs des échanges 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Mesure de la capacité de diffusion de la membrane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Conditions de transfert des gaz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>
                <a:solidFill>
                  <a:srgbClr val="FF0000"/>
                </a:solidFill>
              </a:rPr>
              <a:t>Le gradient alvéolo-artériel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Les différences régionales des échanges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Les troubles des échanges </a:t>
            </a:r>
            <a:endParaRPr lang="fr-F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VII. Le gradient </a:t>
            </a:r>
            <a:r>
              <a:rPr lang="fr-FR" b="1" dirty="0" err="1" smtClean="0"/>
              <a:t>alvéolo</a:t>
            </a:r>
            <a:r>
              <a:rPr lang="fr-FR" b="1" dirty="0" smtClean="0"/>
              <a:t>-artériel 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071546"/>
            <a:ext cx="9001156" cy="5786454"/>
          </a:xfrm>
        </p:spPr>
        <p:txBody>
          <a:bodyPr>
            <a:normAutofit/>
          </a:bodyPr>
          <a:lstStyle/>
          <a:p>
            <a:pPr lvl="0"/>
            <a:r>
              <a:rPr lang="fr-FR" b="1" dirty="0" smtClean="0">
                <a:solidFill>
                  <a:srgbClr val="FF0000"/>
                </a:solidFill>
              </a:rPr>
              <a:t>Le gradient </a:t>
            </a:r>
            <a:r>
              <a:rPr lang="fr-FR" b="1" dirty="0" err="1" smtClean="0">
                <a:solidFill>
                  <a:srgbClr val="FF0000"/>
                </a:solidFill>
              </a:rPr>
              <a:t>alvéolo</a:t>
            </a:r>
            <a:r>
              <a:rPr lang="fr-FR" b="1" dirty="0" smtClean="0">
                <a:solidFill>
                  <a:srgbClr val="FF0000"/>
                </a:solidFill>
              </a:rPr>
              <a:t>-artériel pour le CO2 = 0 </a:t>
            </a:r>
            <a:r>
              <a:rPr lang="fr-FR" b="1" dirty="0" err="1" smtClean="0">
                <a:solidFill>
                  <a:srgbClr val="FF0000"/>
                </a:solidFill>
              </a:rPr>
              <a:t>mmHg</a:t>
            </a:r>
            <a:endParaRPr lang="fr-FR" b="1" dirty="0" smtClean="0">
              <a:solidFill>
                <a:srgbClr val="FF0000"/>
              </a:solidFill>
            </a:endParaRPr>
          </a:p>
          <a:p>
            <a:pPr lvl="0"/>
            <a:r>
              <a:rPr lang="fr-FR" b="1" dirty="0" smtClean="0">
                <a:solidFill>
                  <a:srgbClr val="FF0000"/>
                </a:solidFill>
              </a:rPr>
              <a:t>Le gradient </a:t>
            </a:r>
            <a:r>
              <a:rPr lang="fr-FR" b="1" dirty="0" err="1" smtClean="0">
                <a:solidFill>
                  <a:srgbClr val="FF0000"/>
                </a:solidFill>
              </a:rPr>
              <a:t>alvéolo</a:t>
            </a:r>
            <a:r>
              <a:rPr lang="fr-FR" b="1" dirty="0" smtClean="0">
                <a:solidFill>
                  <a:srgbClr val="FF0000"/>
                </a:solidFill>
              </a:rPr>
              <a:t>-artériel pour l’O2 = 10 </a:t>
            </a:r>
            <a:r>
              <a:rPr lang="fr-FR" b="1" dirty="0" err="1" smtClean="0">
                <a:solidFill>
                  <a:srgbClr val="FF0000"/>
                </a:solidFill>
              </a:rPr>
              <a:t>mmHg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fr-FR" dirty="0" smtClean="0"/>
              <a:t>PA O2 = 105 </a:t>
            </a:r>
            <a:r>
              <a:rPr lang="fr-FR" dirty="0" err="1" smtClean="0"/>
              <a:t>mmHg</a:t>
            </a:r>
            <a:endParaRPr lang="fr-FR" dirty="0" smtClean="0"/>
          </a:p>
          <a:p>
            <a:pPr lvl="1"/>
            <a:r>
              <a:rPr lang="fr-FR" dirty="0" smtClean="0"/>
              <a:t> Pa O2 = 95 </a:t>
            </a:r>
            <a:r>
              <a:rPr lang="fr-FR" dirty="0" err="1" smtClean="0"/>
              <a:t>mmHg</a:t>
            </a:r>
            <a:endParaRPr lang="fr-FR" dirty="0" smtClean="0"/>
          </a:p>
          <a:p>
            <a:r>
              <a:rPr lang="fr-FR" dirty="0" smtClean="0"/>
              <a:t>Ce gradient </a:t>
            </a:r>
            <a:r>
              <a:rPr lang="fr-FR" dirty="0" err="1" smtClean="0"/>
              <a:t>alvéolo</a:t>
            </a:r>
            <a:r>
              <a:rPr lang="fr-FR" dirty="0" smtClean="0"/>
              <a:t>-artériel  en O2 est dû à une </a:t>
            </a:r>
            <a:r>
              <a:rPr lang="fr-FR" b="1" dirty="0" smtClean="0">
                <a:solidFill>
                  <a:srgbClr val="0070C0"/>
                </a:solidFill>
              </a:rPr>
              <a:t>contamination du sang artériel </a:t>
            </a:r>
            <a:r>
              <a:rPr lang="fr-FR" dirty="0" smtClean="0"/>
              <a:t>par une petite quantité de sang veineux (1 à 2 % du débit cardiaque total) qui ne traverse pas les capillaires alvéolaires : il s’agit du </a:t>
            </a:r>
            <a:r>
              <a:rPr lang="fr-FR" b="1" dirty="0" smtClean="0">
                <a:solidFill>
                  <a:srgbClr val="0070C0"/>
                </a:solidFill>
              </a:rPr>
              <a:t>sang des veines bronchiques</a:t>
            </a:r>
            <a:r>
              <a:rPr lang="fr-FR" dirty="0" smtClean="0"/>
              <a:t> qui se jette dans l’OG à travers les anastomoses broncho-pulmonaires.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pPr algn="ctr"/>
            <a:r>
              <a:rPr lang="fr-FR" b="1" dirty="0" smtClean="0"/>
              <a:t>Plan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Milieux en présence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La preuve des échanges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Mécanismes et facteurs des échanges 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Mesure de la capacité de diffusion de la membrane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Conditions de transfert des gaz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Le gradient alvéolo-artériel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>
                <a:solidFill>
                  <a:srgbClr val="FF0000"/>
                </a:solidFill>
              </a:rPr>
              <a:t>Les différences régionales des échanges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Les troubles des échanges </a:t>
            </a:r>
            <a:endParaRPr lang="fr-F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VIII. Les différences régionales des échanges : 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5214974"/>
          </a:xfrm>
        </p:spPr>
        <p:txBody>
          <a:bodyPr>
            <a:normAutofit/>
          </a:bodyPr>
          <a:lstStyle/>
          <a:p>
            <a:r>
              <a:rPr lang="fr-FR" sz="3200" dirty="0" smtClean="0"/>
              <a:t>Quand le sujet est </a:t>
            </a:r>
            <a:r>
              <a:rPr lang="fr-FR" sz="3200" b="1" dirty="0" smtClean="0">
                <a:solidFill>
                  <a:srgbClr val="C00000"/>
                </a:solidFill>
              </a:rPr>
              <a:t>en position orthostatique ou assis</a:t>
            </a:r>
            <a:r>
              <a:rPr lang="fr-FR" sz="3200" dirty="0" smtClean="0"/>
              <a:t>, il existe des différences régionales de ventilation et de perfusion</a:t>
            </a:r>
          </a:p>
          <a:p>
            <a:r>
              <a:rPr lang="fr-FR" sz="3200" dirty="0" smtClean="0"/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Effet de la gravité :   </a:t>
            </a:r>
            <a:r>
              <a:rPr lang="fr-FR" sz="3200" dirty="0" smtClean="0"/>
              <a:t>les alvéoles de la base sont mieux ventilées que les alvéoles du sommet.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pPr algn="ctr"/>
            <a:r>
              <a:rPr lang="fr-FR" b="1" dirty="0" smtClean="0"/>
              <a:t>Plan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Milieux en présence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La preuve des échanges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Mécanismes et facteurs des échanges 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Mesure de la capacité de diffusion de la membrane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Conditions de transfert des gaz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Le gradient alvéolo-artériel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Les différences régionales des échanges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Les troubles des échanges </a:t>
            </a:r>
            <a:endParaRPr lang="fr-F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42894"/>
            <a:ext cx="91440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</a:t>
            </a:r>
            <a:r>
              <a:rPr lang="fr-FR" sz="2800" b="1" dirty="0" smtClean="0"/>
              <a:t>Du fait de la gravité :</a:t>
            </a:r>
            <a:endParaRPr lang="fr-FR" b="1" dirty="0" smtClean="0"/>
          </a:p>
          <a:p>
            <a:pPr lvl="0"/>
            <a:r>
              <a:rPr lang="fr-FR" sz="2800" b="1" dirty="0" smtClean="0">
                <a:solidFill>
                  <a:srgbClr val="FF0000"/>
                </a:solidFill>
              </a:rPr>
              <a:t>la pression pleurale est plus négative </a:t>
            </a:r>
            <a:r>
              <a:rPr lang="fr-FR" sz="2800" dirty="0" smtClean="0"/>
              <a:t>au niveau des </a:t>
            </a:r>
            <a:r>
              <a:rPr lang="fr-FR" sz="2800" b="1" dirty="0" smtClean="0">
                <a:solidFill>
                  <a:srgbClr val="0070C0"/>
                </a:solidFill>
              </a:rPr>
              <a:t>sommets</a:t>
            </a:r>
            <a:r>
              <a:rPr lang="fr-FR" sz="2800" dirty="0" smtClean="0"/>
              <a:t> qu’au niveau de la base des poumons.</a:t>
            </a:r>
          </a:p>
          <a:p>
            <a:pPr lvl="0"/>
            <a:r>
              <a:rPr lang="fr-FR" sz="2800" dirty="0" smtClean="0"/>
              <a:t>Les alvéoles du sommet ont donc une </a:t>
            </a:r>
            <a:r>
              <a:rPr lang="fr-FR" sz="2800" b="1" dirty="0" smtClean="0">
                <a:solidFill>
                  <a:srgbClr val="0070C0"/>
                </a:solidFill>
              </a:rPr>
              <a:t>pression </a:t>
            </a:r>
            <a:r>
              <a:rPr lang="fr-FR" sz="2800" b="1" dirty="0" err="1" smtClean="0">
                <a:solidFill>
                  <a:srgbClr val="0070C0"/>
                </a:solidFill>
              </a:rPr>
              <a:t>transmurale</a:t>
            </a:r>
            <a:r>
              <a:rPr lang="fr-FR" sz="2800" dirty="0" smtClean="0"/>
              <a:t> (pression de distension </a:t>
            </a:r>
            <a:r>
              <a:rPr lang="fr-FR" sz="2800" b="1" dirty="0" smtClean="0">
                <a:solidFill>
                  <a:srgbClr val="0070C0"/>
                </a:solidFill>
              </a:rPr>
              <a:t>plus élevée</a:t>
            </a:r>
            <a:r>
              <a:rPr lang="fr-FR" sz="2800" dirty="0" smtClean="0"/>
              <a:t>) et </a:t>
            </a:r>
            <a:r>
              <a:rPr lang="fr-FR" sz="2800" b="1" dirty="0" smtClean="0">
                <a:solidFill>
                  <a:srgbClr val="C00000"/>
                </a:solidFill>
              </a:rPr>
              <a:t>sont plus distendues</a:t>
            </a:r>
            <a:r>
              <a:rPr lang="fr-FR" sz="2800" dirty="0" smtClean="0"/>
              <a:t>. </a:t>
            </a:r>
          </a:p>
          <a:p>
            <a:pPr lvl="0"/>
            <a:r>
              <a:rPr lang="fr-FR" sz="2800" dirty="0" smtClean="0"/>
              <a:t>Elles se trouvent sur une partie de la courbe pression-volume ou </a:t>
            </a:r>
            <a:r>
              <a:rPr lang="fr-FR" sz="2800" b="1" dirty="0" smtClean="0">
                <a:solidFill>
                  <a:srgbClr val="C00000"/>
                </a:solidFill>
              </a:rPr>
              <a:t>la compliance est basse</a:t>
            </a:r>
            <a:r>
              <a:rPr lang="fr-FR" sz="2800" dirty="0" smtClean="0"/>
              <a:t>.</a:t>
            </a:r>
          </a:p>
          <a:p>
            <a:r>
              <a:rPr lang="fr-FR" sz="2800" dirty="0" smtClean="0"/>
              <a:t>Lorsque la PTM pendant l’inspiration passe de 10 à 12.5 cmH2O au niveau des sommets, l’augmentation de volume est &lt; à celle des alvéoles de la base dont la PTM passe de 2.5 à 5 cmH2O.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Espace réservé du contenu 3"/>
          <p:cNvGrpSpPr>
            <a:grpSpLocks noGrp="1"/>
          </p:cNvGrpSpPr>
          <p:nvPr>
            <p:ph idx="1"/>
          </p:nvPr>
        </p:nvGrpSpPr>
        <p:grpSpPr>
          <a:xfrm>
            <a:off x="142844" y="1071546"/>
            <a:ext cx="8715436" cy="5286412"/>
            <a:chOff x="2071670" y="571480"/>
            <a:chExt cx="6357982" cy="4931481"/>
          </a:xfrm>
        </p:grpSpPr>
        <p:grpSp>
          <p:nvGrpSpPr>
            <p:cNvPr id="5" name="Groupe 4"/>
            <p:cNvGrpSpPr/>
            <p:nvPr/>
          </p:nvGrpSpPr>
          <p:grpSpPr>
            <a:xfrm>
              <a:off x="2214546" y="857232"/>
              <a:ext cx="4929222" cy="4359306"/>
              <a:chOff x="2214546" y="857232"/>
              <a:chExt cx="4929222" cy="4359306"/>
            </a:xfrm>
          </p:grpSpPr>
          <p:cxnSp>
            <p:nvCxnSpPr>
              <p:cNvPr id="14" name="Connecteur droit avec flèche 13"/>
              <p:cNvCxnSpPr/>
              <p:nvPr/>
            </p:nvCxnSpPr>
            <p:spPr>
              <a:xfrm>
                <a:off x="2428860" y="5214950"/>
                <a:ext cx="4714908" cy="1588"/>
              </a:xfrm>
              <a:prstGeom prst="straightConnector1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avec flèche 14"/>
              <p:cNvCxnSpPr/>
              <p:nvPr/>
            </p:nvCxnSpPr>
            <p:spPr>
              <a:xfrm rot="5400000" flipH="1" flipV="1">
                <a:off x="284926" y="3071810"/>
                <a:ext cx="4287074" cy="794"/>
              </a:xfrm>
              <a:prstGeom prst="straightConnector1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Forme libre 15"/>
              <p:cNvSpPr/>
              <p:nvPr/>
            </p:nvSpPr>
            <p:spPr>
              <a:xfrm>
                <a:off x="2214546" y="857232"/>
                <a:ext cx="4857784" cy="3755551"/>
              </a:xfrm>
              <a:custGeom>
                <a:avLst/>
                <a:gdLst>
                  <a:gd name="connsiteX0" fmla="*/ 0 w 3567448"/>
                  <a:gd name="connsiteY0" fmla="*/ 2923504 h 2938529"/>
                  <a:gd name="connsiteX1" fmla="*/ 373487 w 3567448"/>
                  <a:gd name="connsiteY1" fmla="*/ 2923504 h 2938529"/>
                  <a:gd name="connsiteX2" fmla="*/ 476518 w 3567448"/>
                  <a:gd name="connsiteY2" fmla="*/ 2833352 h 2938529"/>
                  <a:gd name="connsiteX3" fmla="*/ 540913 w 3567448"/>
                  <a:gd name="connsiteY3" fmla="*/ 2678805 h 2938529"/>
                  <a:gd name="connsiteX4" fmla="*/ 1365160 w 3567448"/>
                  <a:gd name="connsiteY4" fmla="*/ 631064 h 2938529"/>
                  <a:gd name="connsiteX5" fmla="*/ 3567448 w 3567448"/>
                  <a:gd name="connsiteY5" fmla="*/ 0 h 2938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67448" h="2938529">
                    <a:moveTo>
                      <a:pt x="0" y="2923504"/>
                    </a:moveTo>
                    <a:cubicBezTo>
                      <a:pt x="147033" y="2931016"/>
                      <a:pt x="294067" y="2938529"/>
                      <a:pt x="373487" y="2923504"/>
                    </a:cubicBezTo>
                    <a:cubicBezTo>
                      <a:pt x="452907" y="2908479"/>
                      <a:pt x="448614" y="2874135"/>
                      <a:pt x="476518" y="2833352"/>
                    </a:cubicBezTo>
                    <a:cubicBezTo>
                      <a:pt x="504422" y="2792569"/>
                      <a:pt x="540913" y="2678805"/>
                      <a:pt x="540913" y="2678805"/>
                    </a:cubicBezTo>
                    <a:cubicBezTo>
                      <a:pt x="689020" y="2311757"/>
                      <a:pt x="860738" y="1077532"/>
                      <a:pt x="1365160" y="631064"/>
                    </a:cubicBezTo>
                    <a:cubicBezTo>
                      <a:pt x="1869583" y="184597"/>
                      <a:pt x="2718515" y="92298"/>
                      <a:pt x="3567448" y="0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FR"/>
              </a:p>
            </p:txBody>
          </p:sp>
          <p:cxnSp>
            <p:nvCxnSpPr>
              <p:cNvPr id="17" name="Connecteur droit 16"/>
              <p:cNvCxnSpPr/>
              <p:nvPr/>
            </p:nvCxnSpPr>
            <p:spPr>
              <a:xfrm rot="5400000" flipH="1" flipV="1">
                <a:off x="2500297" y="4714884"/>
                <a:ext cx="1000131" cy="2"/>
              </a:xfrm>
              <a:prstGeom prst="line">
                <a:avLst/>
              </a:prstGeom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/>
              <p:cNvCxnSpPr/>
              <p:nvPr/>
            </p:nvCxnSpPr>
            <p:spPr>
              <a:xfrm rot="5400000" flipH="1" flipV="1">
                <a:off x="2214543" y="3929068"/>
                <a:ext cx="2571772" cy="1"/>
              </a:xfrm>
              <a:prstGeom prst="line">
                <a:avLst/>
              </a:prstGeom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/>
              <p:cNvCxnSpPr/>
              <p:nvPr/>
            </p:nvCxnSpPr>
            <p:spPr>
              <a:xfrm rot="5400000" flipH="1" flipV="1">
                <a:off x="3107521" y="3178967"/>
                <a:ext cx="4071966" cy="1588"/>
              </a:xfrm>
              <a:prstGeom prst="line">
                <a:avLst/>
              </a:prstGeom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19"/>
              <p:cNvCxnSpPr/>
              <p:nvPr/>
            </p:nvCxnSpPr>
            <p:spPr>
              <a:xfrm rot="5400000" flipH="1" flipV="1">
                <a:off x="2643174" y="3285330"/>
                <a:ext cx="3857652" cy="1588"/>
              </a:xfrm>
              <a:prstGeom prst="line">
                <a:avLst/>
              </a:prstGeom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/>
              <p:cNvCxnSpPr/>
              <p:nvPr/>
            </p:nvCxnSpPr>
            <p:spPr>
              <a:xfrm rot="10800000">
                <a:off x="2428860" y="4213230"/>
                <a:ext cx="571504" cy="1589"/>
              </a:xfrm>
              <a:prstGeom prst="line">
                <a:avLst/>
              </a:prstGeom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/>
              <p:cNvCxnSpPr/>
              <p:nvPr/>
            </p:nvCxnSpPr>
            <p:spPr>
              <a:xfrm rot="10800000" flipV="1">
                <a:off x="2428864" y="2643181"/>
                <a:ext cx="1071566" cy="1"/>
              </a:xfrm>
              <a:prstGeom prst="line">
                <a:avLst/>
              </a:prstGeom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/>
              <p:cNvCxnSpPr/>
              <p:nvPr/>
            </p:nvCxnSpPr>
            <p:spPr>
              <a:xfrm rot="10800000">
                <a:off x="2428860" y="1142985"/>
                <a:ext cx="2786082" cy="1588"/>
              </a:xfrm>
              <a:prstGeom prst="line">
                <a:avLst/>
              </a:prstGeom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/>
              <p:cNvCxnSpPr/>
              <p:nvPr/>
            </p:nvCxnSpPr>
            <p:spPr>
              <a:xfrm rot="10800000">
                <a:off x="2428860" y="1357299"/>
                <a:ext cx="2143140" cy="1588"/>
              </a:xfrm>
              <a:prstGeom prst="line">
                <a:avLst/>
              </a:prstGeom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Connecteur droit avec flèche 5"/>
            <p:cNvCxnSpPr/>
            <p:nvPr/>
          </p:nvCxnSpPr>
          <p:spPr>
            <a:xfrm rot="5400000">
              <a:off x="1643042" y="3429000"/>
              <a:ext cx="1571636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stealt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avec flèche 6"/>
            <p:cNvCxnSpPr/>
            <p:nvPr/>
          </p:nvCxnSpPr>
          <p:spPr>
            <a:xfrm rot="5400000">
              <a:off x="2286778" y="1213628"/>
              <a:ext cx="285752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ZoneTexte 66"/>
            <p:cNvSpPr txBox="1"/>
            <p:nvPr/>
          </p:nvSpPr>
          <p:spPr>
            <a:xfrm>
              <a:off x="2786050" y="5214950"/>
              <a:ext cx="4286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 dirty="0" smtClean="0"/>
                <a:t>2.5</a:t>
              </a:r>
              <a:endParaRPr lang="fr-FR" sz="1100" dirty="0"/>
            </a:p>
          </p:txBody>
        </p:sp>
        <p:sp>
          <p:nvSpPr>
            <p:cNvPr id="9" name="ZoneTexte 67"/>
            <p:cNvSpPr txBox="1"/>
            <p:nvPr/>
          </p:nvSpPr>
          <p:spPr>
            <a:xfrm>
              <a:off x="3357554" y="5214950"/>
              <a:ext cx="3571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 dirty="0" smtClean="0"/>
                <a:t>5</a:t>
              </a:r>
              <a:endParaRPr lang="fr-FR" sz="1100" dirty="0"/>
            </a:p>
          </p:txBody>
        </p:sp>
        <p:sp>
          <p:nvSpPr>
            <p:cNvPr id="10" name="ZoneTexte 68"/>
            <p:cNvSpPr txBox="1"/>
            <p:nvPr/>
          </p:nvSpPr>
          <p:spPr>
            <a:xfrm>
              <a:off x="4357686" y="5214950"/>
              <a:ext cx="3571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 dirty="0" smtClean="0"/>
                <a:t>10</a:t>
              </a:r>
              <a:endParaRPr lang="fr-FR" sz="1100" dirty="0"/>
            </a:p>
          </p:txBody>
        </p:sp>
        <p:sp>
          <p:nvSpPr>
            <p:cNvPr id="11" name="ZoneTexte 69"/>
            <p:cNvSpPr txBox="1"/>
            <p:nvPr/>
          </p:nvSpPr>
          <p:spPr>
            <a:xfrm>
              <a:off x="5000628" y="5072074"/>
              <a:ext cx="64294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sz="1100" dirty="0" smtClean="0"/>
            </a:p>
            <a:p>
              <a:r>
                <a:rPr lang="fr-FR" sz="1100" dirty="0" smtClean="0"/>
                <a:t>12.5</a:t>
              </a:r>
              <a:endParaRPr lang="fr-FR" sz="1100" dirty="0"/>
            </a:p>
          </p:txBody>
        </p:sp>
        <p:sp>
          <p:nvSpPr>
            <p:cNvPr id="12" name="ZoneTexte 70"/>
            <p:cNvSpPr txBox="1"/>
            <p:nvPr/>
          </p:nvSpPr>
          <p:spPr>
            <a:xfrm>
              <a:off x="7215206" y="5072074"/>
              <a:ext cx="12144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200" dirty="0" smtClean="0"/>
                <a:t>PTM (cmH2O) </a:t>
              </a:r>
              <a:endParaRPr lang="fr-FR" sz="1200" dirty="0"/>
            </a:p>
          </p:txBody>
        </p:sp>
        <p:sp>
          <p:nvSpPr>
            <p:cNvPr id="13" name="ZoneTexte 71"/>
            <p:cNvSpPr txBox="1"/>
            <p:nvPr/>
          </p:nvSpPr>
          <p:spPr>
            <a:xfrm>
              <a:off x="2071670" y="571480"/>
              <a:ext cx="12144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200" dirty="0" smtClean="0"/>
                <a:t>Volume</a:t>
              </a:r>
              <a:endParaRPr lang="fr-FR" sz="1200" dirty="0"/>
            </a:p>
          </p:txBody>
        </p: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357166"/>
            <a:ext cx="8786874" cy="6357982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La ventilation et la perfusion </a:t>
            </a:r>
            <a:r>
              <a:rPr lang="fr-FR" dirty="0" smtClean="0"/>
              <a:t>sont </a:t>
            </a:r>
            <a:r>
              <a:rPr lang="fr-FR" b="1" dirty="0" smtClean="0">
                <a:solidFill>
                  <a:srgbClr val="0070C0"/>
                </a:solidFill>
              </a:rPr>
              <a:t>plus élevées à la base </a:t>
            </a:r>
            <a:r>
              <a:rPr lang="fr-FR" dirty="0" smtClean="0"/>
              <a:t>qu’au niveau des sommets. </a:t>
            </a:r>
          </a:p>
          <a:p>
            <a:r>
              <a:rPr lang="fr-FR" dirty="0" smtClean="0"/>
              <a:t>Mais la </a:t>
            </a:r>
            <a:r>
              <a:rPr lang="fr-FR" b="1" dirty="0" smtClean="0">
                <a:solidFill>
                  <a:srgbClr val="C00000"/>
                </a:solidFill>
              </a:rPr>
              <a:t>diminution</a:t>
            </a:r>
            <a:r>
              <a:rPr lang="fr-FR" dirty="0" smtClean="0"/>
              <a:t> en allant de la base vers le sommet est </a:t>
            </a:r>
            <a:r>
              <a:rPr lang="fr-FR" b="1" dirty="0" smtClean="0">
                <a:solidFill>
                  <a:srgbClr val="C00000"/>
                </a:solidFill>
              </a:rPr>
              <a:t>plus importante pour la perfusion </a:t>
            </a:r>
            <a:r>
              <a:rPr lang="fr-FR" dirty="0" smtClean="0"/>
              <a:t>que pour la ventilation.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5400" b="1" dirty="0" smtClean="0"/>
              <a:t>En résumé</a:t>
            </a:r>
            <a:endParaRPr lang="fr-FR" sz="5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lvl="0"/>
            <a:r>
              <a:rPr lang="fr-FR" sz="3200" b="1" u="sng" dirty="0" smtClean="0">
                <a:solidFill>
                  <a:srgbClr val="C00000"/>
                </a:solidFill>
              </a:rPr>
              <a:t>Au niveau des sommets</a:t>
            </a:r>
            <a:r>
              <a:rPr lang="fr-FR" sz="3200" b="1" dirty="0" smtClean="0"/>
              <a:t> : les alvéoles sont mieux ventilées que perfusés(rapport </a:t>
            </a:r>
            <a:r>
              <a:rPr lang="fr-FR" sz="3200" b="1" dirty="0" smtClean="0">
                <a:solidFill>
                  <a:srgbClr val="0070C0"/>
                </a:solidFill>
              </a:rPr>
              <a:t>V/P = 3</a:t>
            </a:r>
            <a:r>
              <a:rPr lang="fr-FR" sz="3200" b="1" dirty="0" smtClean="0"/>
              <a:t>)</a:t>
            </a:r>
          </a:p>
          <a:p>
            <a:pPr lvl="0"/>
            <a:r>
              <a:rPr lang="fr-FR" sz="3200" b="1" u="sng" dirty="0" smtClean="0">
                <a:solidFill>
                  <a:srgbClr val="C00000"/>
                </a:solidFill>
              </a:rPr>
              <a:t>Au niveau de la base</a:t>
            </a:r>
            <a:r>
              <a:rPr lang="fr-FR" sz="3200" b="1" dirty="0" smtClean="0"/>
              <a:t> : les alvéoles sont mieux perfusés que ventilés : rapport V/P = 0.6</a:t>
            </a:r>
          </a:p>
          <a:p>
            <a:r>
              <a:rPr lang="fr-FR" sz="3200" b="1" u="sng" dirty="0" smtClean="0">
                <a:solidFill>
                  <a:srgbClr val="C00000"/>
                </a:solidFill>
              </a:rPr>
              <a:t>En moyenne </a:t>
            </a:r>
            <a:r>
              <a:rPr lang="fr-FR" sz="3200" b="1" dirty="0" smtClean="0"/>
              <a:t>le rapport </a:t>
            </a:r>
            <a:r>
              <a:rPr lang="fr-FR" sz="3200" b="1" dirty="0" smtClean="0">
                <a:solidFill>
                  <a:srgbClr val="0070C0"/>
                </a:solidFill>
              </a:rPr>
              <a:t>V/P = 0.85</a:t>
            </a:r>
          </a:p>
          <a:p>
            <a:r>
              <a:rPr lang="fr-FR" sz="3200" b="1" dirty="0" smtClean="0"/>
              <a:t>Ces </a:t>
            </a:r>
            <a:r>
              <a:rPr lang="fr-FR" sz="3200" b="1" u="sng" dirty="0" smtClean="0">
                <a:solidFill>
                  <a:srgbClr val="C00000"/>
                </a:solidFill>
              </a:rPr>
              <a:t>différences régionales sont modifiées </a:t>
            </a:r>
            <a:r>
              <a:rPr lang="fr-FR" sz="3200" b="1" dirty="0" smtClean="0"/>
              <a:t>lors du </a:t>
            </a:r>
            <a:r>
              <a:rPr lang="fr-FR" sz="3200" b="1" dirty="0" smtClean="0">
                <a:solidFill>
                  <a:srgbClr val="0070C0"/>
                </a:solidFill>
              </a:rPr>
              <a:t>changement de position </a:t>
            </a:r>
            <a:r>
              <a:rPr lang="fr-FR" sz="3200" b="1" dirty="0" smtClean="0"/>
              <a:t>et de </a:t>
            </a:r>
            <a:r>
              <a:rPr lang="fr-FR" sz="3200" b="1" dirty="0" smtClean="0">
                <a:solidFill>
                  <a:srgbClr val="0070C0"/>
                </a:solidFill>
              </a:rPr>
              <a:t>l’exercice physique </a:t>
            </a:r>
            <a:r>
              <a:rPr lang="fr-FR" sz="3200" b="1" dirty="0" smtClean="0"/>
              <a:t>le rapport </a:t>
            </a:r>
            <a:r>
              <a:rPr lang="fr-FR" sz="3200" b="1" dirty="0" smtClean="0">
                <a:solidFill>
                  <a:srgbClr val="0070C0"/>
                </a:solidFill>
              </a:rPr>
              <a:t>V/P devient = 1</a:t>
            </a:r>
            <a:r>
              <a:rPr lang="fr-FR" sz="3200" b="1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pPr algn="ctr"/>
            <a:r>
              <a:rPr lang="fr-FR" b="1" dirty="0" smtClean="0"/>
              <a:t>Plan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sz="2800" b="1" dirty="0" smtClean="0"/>
              <a:t>Milieux en présence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La preuve des échanges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Mécanismes et facteurs des échanges 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Mesure de la capacité de diffusion de la membrane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Conditions de transfert des gaz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Le gradient alvéolo-artériel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/>
              <a:t>Les différences régionales des échanges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dirty="0" smtClean="0">
                <a:solidFill>
                  <a:srgbClr val="FF0000"/>
                </a:solidFill>
              </a:rPr>
              <a:t>Les troubles des échanges</a:t>
            </a:r>
            <a:r>
              <a:rPr lang="fr-FR" b="1" dirty="0" smtClean="0"/>
              <a:t> </a:t>
            </a:r>
            <a:endParaRPr lang="fr-F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9144000" cy="135732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IX. Les troubles des échanges : </a:t>
            </a:r>
            <a:r>
              <a:rPr lang="fr-FR" b="1" dirty="0" smtClean="0">
                <a:solidFill>
                  <a:srgbClr val="C00000"/>
                </a:solidFill>
              </a:rPr>
              <a:t/>
            </a:r>
            <a:br>
              <a:rPr lang="fr-FR" b="1" dirty="0" smtClean="0">
                <a:solidFill>
                  <a:srgbClr val="C00000"/>
                </a:solidFill>
              </a:rPr>
            </a:b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b="1" u="sng" dirty="0" smtClean="0"/>
              <a:t>L’épaississement de la Mb AC</a:t>
            </a:r>
            <a:endParaRPr lang="fr-FR" u="sng" dirty="0" smtClean="0"/>
          </a:p>
          <a:p>
            <a:r>
              <a:rPr lang="fr-FR" dirty="0" smtClean="0"/>
              <a:t>En cas d’épaississement de la Mb AC (exemple fibrose pulmonaire) la capacité de diffusion des gaz diminue : il se produit dans </a:t>
            </a:r>
            <a:r>
              <a:rPr lang="fr-FR" b="1" dirty="0" smtClean="0">
                <a:solidFill>
                  <a:srgbClr val="FF0000"/>
                </a:solidFill>
              </a:rPr>
              <a:t>un premier temps une hypoxie et hypercapnie</a:t>
            </a:r>
            <a:r>
              <a:rPr lang="fr-FR" dirty="0" smtClean="0"/>
              <a:t>.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L’hypercapnie</a:t>
            </a:r>
            <a:r>
              <a:rPr lang="fr-FR" dirty="0" smtClean="0"/>
              <a:t> stimule la ventilation globale avec </a:t>
            </a:r>
            <a:r>
              <a:rPr lang="fr-FR" b="1" dirty="0" smtClean="0">
                <a:solidFill>
                  <a:srgbClr val="0070C0"/>
                </a:solidFill>
              </a:rPr>
              <a:t>hyperventilation</a:t>
            </a:r>
            <a:r>
              <a:rPr lang="fr-FR" dirty="0" smtClean="0"/>
              <a:t> </a:t>
            </a:r>
          </a:p>
          <a:p>
            <a:pPr lvl="0"/>
            <a:r>
              <a:rPr lang="fr-FR" dirty="0" smtClean="0"/>
              <a:t>L’hyperventilation entraine une diminution de la PaCO2 car le </a:t>
            </a:r>
            <a:r>
              <a:rPr lang="fr-FR" b="1" dirty="0" smtClean="0">
                <a:solidFill>
                  <a:srgbClr val="0070C0"/>
                </a:solidFill>
              </a:rPr>
              <a:t>CO2 est très diffusible</a:t>
            </a:r>
          </a:p>
          <a:p>
            <a:pPr lvl="0"/>
            <a:r>
              <a:rPr lang="fr-FR" dirty="0" smtClean="0"/>
              <a:t>Alors que la </a:t>
            </a:r>
            <a:r>
              <a:rPr lang="fr-FR" b="1" dirty="0" smtClean="0">
                <a:solidFill>
                  <a:srgbClr val="0070C0"/>
                </a:solidFill>
              </a:rPr>
              <a:t>PaO2 varie peu </a:t>
            </a:r>
            <a:r>
              <a:rPr lang="fr-FR" dirty="0" smtClean="0"/>
              <a:t>(O2 a un coefficient de diffusion qui est bas) </a:t>
            </a:r>
          </a:p>
          <a:p>
            <a:pPr lvl="0"/>
            <a:r>
              <a:rPr lang="fr-FR" b="1" dirty="0" smtClean="0">
                <a:solidFill>
                  <a:srgbClr val="FF0000"/>
                </a:solidFill>
              </a:rPr>
              <a:t>Deuxième temps </a:t>
            </a:r>
            <a:r>
              <a:rPr lang="fr-FR" dirty="0" smtClean="0"/>
              <a:t>: </a:t>
            </a:r>
            <a:r>
              <a:rPr lang="fr-FR" b="1" dirty="0" smtClean="0">
                <a:solidFill>
                  <a:srgbClr val="0070C0"/>
                </a:solidFill>
              </a:rPr>
              <a:t>Hypoxémie + normocapnie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fr-FR" sz="2400" b="1" u="sng" dirty="0" smtClean="0"/>
              <a:t>D’autres conditions </a:t>
            </a:r>
            <a:r>
              <a:rPr lang="fr-FR" sz="2400" b="1" u="sng" dirty="0"/>
              <a:t>pathologiques altérant </a:t>
            </a:r>
            <a:r>
              <a:rPr lang="fr-FR" sz="2400" b="1" u="sng" dirty="0" smtClean="0"/>
              <a:t>les </a:t>
            </a:r>
            <a:r>
              <a:rPr lang="fr-FR" sz="2400" b="1" u="sng" dirty="0" err="1" smtClean="0"/>
              <a:t>echanges</a:t>
            </a:r>
            <a:r>
              <a:rPr lang="fr-FR" sz="2400" b="1" u="sng" dirty="0" smtClean="0"/>
              <a:t> </a:t>
            </a:r>
            <a:endParaRPr lang="fr-FR" sz="2400" b="1" u="sng" dirty="0"/>
          </a:p>
          <a:p>
            <a:r>
              <a:rPr lang="fr-FR" sz="2400" b="1" u="sng" dirty="0"/>
              <a:t>      </a:t>
            </a:r>
            <a:r>
              <a:rPr lang="fr-FR" sz="2400" b="1" u="sng" dirty="0" err="1" smtClean="0"/>
              <a:t>alvéolocapillaire</a:t>
            </a:r>
            <a:r>
              <a:rPr lang="fr-FR" sz="2400" b="1" u="sng" dirty="0" smtClean="0"/>
              <a:t> </a:t>
            </a:r>
            <a:r>
              <a:rPr lang="fr-FR" sz="2400" b="1" u="sng" dirty="0"/>
              <a:t>:</a:t>
            </a:r>
          </a:p>
        </p:txBody>
      </p:sp>
      <p:sp>
        <p:nvSpPr>
          <p:cNvPr id="4" name="Forme libre 3"/>
          <p:cNvSpPr/>
          <p:nvPr/>
        </p:nvSpPr>
        <p:spPr bwMode="auto">
          <a:xfrm>
            <a:off x="3617913" y="2071688"/>
            <a:ext cx="1033462" cy="915987"/>
          </a:xfrm>
          <a:custGeom>
            <a:avLst/>
            <a:gdLst>
              <a:gd name="connsiteX0" fmla="*/ 438521 w 1033045"/>
              <a:gd name="connsiteY0" fmla="*/ 66001 h 916006"/>
              <a:gd name="connsiteX1" fmla="*/ 283974 w 1033045"/>
              <a:gd name="connsiteY1" fmla="*/ 27364 h 916006"/>
              <a:gd name="connsiteX2" fmla="*/ 193822 w 1033045"/>
              <a:gd name="connsiteY2" fmla="*/ 143274 h 916006"/>
              <a:gd name="connsiteX3" fmla="*/ 155185 w 1033045"/>
              <a:gd name="connsiteY3" fmla="*/ 220547 h 916006"/>
              <a:gd name="connsiteX4" fmla="*/ 168064 w 1033045"/>
              <a:gd name="connsiteY4" fmla="*/ 272063 h 916006"/>
              <a:gd name="connsiteX5" fmla="*/ 193822 w 1033045"/>
              <a:gd name="connsiteY5" fmla="*/ 310699 h 916006"/>
              <a:gd name="connsiteX6" fmla="*/ 116549 w 1033045"/>
              <a:gd name="connsiteY6" fmla="*/ 349336 h 916006"/>
              <a:gd name="connsiteX7" fmla="*/ 65033 w 1033045"/>
              <a:gd name="connsiteY7" fmla="*/ 426609 h 916006"/>
              <a:gd name="connsiteX8" fmla="*/ 39275 w 1033045"/>
              <a:gd name="connsiteY8" fmla="*/ 465246 h 916006"/>
              <a:gd name="connsiteX9" fmla="*/ 26397 w 1033045"/>
              <a:gd name="connsiteY9" fmla="*/ 632671 h 916006"/>
              <a:gd name="connsiteX10" fmla="*/ 52154 w 1033045"/>
              <a:gd name="connsiteY10" fmla="*/ 671308 h 916006"/>
              <a:gd name="connsiteX11" fmla="*/ 180943 w 1033045"/>
              <a:gd name="connsiteY11" fmla="*/ 658429 h 916006"/>
              <a:gd name="connsiteX12" fmla="*/ 258216 w 1033045"/>
              <a:gd name="connsiteY12" fmla="*/ 632671 h 916006"/>
              <a:gd name="connsiteX13" fmla="*/ 271095 w 1033045"/>
              <a:gd name="connsiteY13" fmla="*/ 671308 h 916006"/>
              <a:gd name="connsiteX14" fmla="*/ 283974 w 1033045"/>
              <a:gd name="connsiteY14" fmla="*/ 761460 h 916006"/>
              <a:gd name="connsiteX15" fmla="*/ 335490 w 1033045"/>
              <a:gd name="connsiteY15" fmla="*/ 838733 h 916006"/>
              <a:gd name="connsiteX16" fmla="*/ 361247 w 1033045"/>
              <a:gd name="connsiteY16" fmla="*/ 877370 h 916006"/>
              <a:gd name="connsiteX17" fmla="*/ 490036 w 1033045"/>
              <a:gd name="connsiteY17" fmla="*/ 916006 h 916006"/>
              <a:gd name="connsiteX18" fmla="*/ 567309 w 1033045"/>
              <a:gd name="connsiteY18" fmla="*/ 851612 h 916006"/>
              <a:gd name="connsiteX19" fmla="*/ 580188 w 1033045"/>
              <a:gd name="connsiteY19" fmla="*/ 812975 h 916006"/>
              <a:gd name="connsiteX20" fmla="*/ 605946 w 1033045"/>
              <a:gd name="connsiteY20" fmla="*/ 774339 h 916006"/>
              <a:gd name="connsiteX21" fmla="*/ 618825 w 1033045"/>
              <a:gd name="connsiteY21" fmla="*/ 812975 h 916006"/>
              <a:gd name="connsiteX22" fmla="*/ 734735 w 1033045"/>
              <a:gd name="connsiteY22" fmla="*/ 864491 h 916006"/>
              <a:gd name="connsiteX23" fmla="*/ 773371 w 1033045"/>
              <a:gd name="connsiteY23" fmla="*/ 877370 h 916006"/>
              <a:gd name="connsiteX24" fmla="*/ 824887 w 1033045"/>
              <a:gd name="connsiteY24" fmla="*/ 864491 h 916006"/>
              <a:gd name="connsiteX25" fmla="*/ 902160 w 1033045"/>
              <a:gd name="connsiteY25" fmla="*/ 812975 h 916006"/>
              <a:gd name="connsiteX26" fmla="*/ 915039 w 1033045"/>
              <a:gd name="connsiteY26" fmla="*/ 632671 h 916006"/>
              <a:gd name="connsiteX27" fmla="*/ 902160 w 1033045"/>
              <a:gd name="connsiteY27" fmla="*/ 594035 h 916006"/>
              <a:gd name="connsiteX28" fmla="*/ 824887 w 1033045"/>
              <a:gd name="connsiteY28" fmla="*/ 542519 h 916006"/>
              <a:gd name="connsiteX29" fmla="*/ 940797 w 1033045"/>
              <a:gd name="connsiteY29" fmla="*/ 491004 h 916006"/>
              <a:gd name="connsiteX30" fmla="*/ 979433 w 1033045"/>
              <a:gd name="connsiteY30" fmla="*/ 452367 h 916006"/>
              <a:gd name="connsiteX31" fmla="*/ 1030949 w 1033045"/>
              <a:gd name="connsiteY31" fmla="*/ 375094 h 916006"/>
              <a:gd name="connsiteX32" fmla="*/ 1018070 w 1033045"/>
              <a:gd name="connsiteY32" fmla="*/ 297820 h 916006"/>
              <a:gd name="connsiteX33" fmla="*/ 824887 w 1033045"/>
              <a:gd name="connsiteY33" fmla="*/ 233426 h 916006"/>
              <a:gd name="connsiteX34" fmla="*/ 812008 w 1033045"/>
              <a:gd name="connsiteY34" fmla="*/ 78880 h 916006"/>
              <a:gd name="connsiteX35" fmla="*/ 773371 w 1033045"/>
              <a:gd name="connsiteY35" fmla="*/ 53122 h 916006"/>
              <a:gd name="connsiteX36" fmla="*/ 631704 w 1033045"/>
              <a:gd name="connsiteY36" fmla="*/ 66001 h 916006"/>
              <a:gd name="connsiteX37" fmla="*/ 567309 w 1033045"/>
              <a:gd name="connsiteY37" fmla="*/ 78880 h 916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33045" h="916006">
                <a:moveTo>
                  <a:pt x="438521" y="66001"/>
                </a:moveTo>
                <a:cubicBezTo>
                  <a:pt x="339520" y="0"/>
                  <a:pt x="391783" y="9396"/>
                  <a:pt x="283974" y="27364"/>
                </a:cubicBezTo>
                <a:cubicBezTo>
                  <a:pt x="223447" y="87891"/>
                  <a:pt x="255440" y="50846"/>
                  <a:pt x="193822" y="143274"/>
                </a:cubicBezTo>
                <a:cubicBezTo>
                  <a:pt x="160534" y="193207"/>
                  <a:pt x="172959" y="167226"/>
                  <a:pt x="155185" y="220547"/>
                </a:cubicBezTo>
                <a:cubicBezTo>
                  <a:pt x="159478" y="237719"/>
                  <a:pt x="161091" y="255794"/>
                  <a:pt x="168064" y="272063"/>
                </a:cubicBezTo>
                <a:cubicBezTo>
                  <a:pt x="174161" y="286290"/>
                  <a:pt x="196858" y="295521"/>
                  <a:pt x="193822" y="310699"/>
                </a:cubicBezTo>
                <a:cubicBezTo>
                  <a:pt x="190255" y="328532"/>
                  <a:pt x="129205" y="345117"/>
                  <a:pt x="116549" y="349336"/>
                </a:cubicBezTo>
                <a:lnTo>
                  <a:pt x="65033" y="426609"/>
                </a:lnTo>
                <a:lnTo>
                  <a:pt x="39275" y="465246"/>
                </a:lnTo>
                <a:cubicBezTo>
                  <a:pt x="12576" y="545346"/>
                  <a:pt x="0" y="544678"/>
                  <a:pt x="26397" y="632671"/>
                </a:cubicBezTo>
                <a:cubicBezTo>
                  <a:pt x="30845" y="647497"/>
                  <a:pt x="43568" y="658429"/>
                  <a:pt x="52154" y="671308"/>
                </a:cubicBezTo>
                <a:cubicBezTo>
                  <a:pt x="95084" y="667015"/>
                  <a:pt x="138538" y="666380"/>
                  <a:pt x="180943" y="658429"/>
                </a:cubicBezTo>
                <a:cubicBezTo>
                  <a:pt x="207629" y="653425"/>
                  <a:pt x="258216" y="632671"/>
                  <a:pt x="258216" y="632671"/>
                </a:cubicBezTo>
                <a:cubicBezTo>
                  <a:pt x="262509" y="645550"/>
                  <a:pt x="268433" y="657996"/>
                  <a:pt x="271095" y="671308"/>
                </a:cubicBezTo>
                <a:cubicBezTo>
                  <a:pt x="277048" y="701074"/>
                  <a:pt x="273077" y="733128"/>
                  <a:pt x="283974" y="761460"/>
                </a:cubicBezTo>
                <a:cubicBezTo>
                  <a:pt x="295087" y="790354"/>
                  <a:pt x="318318" y="812975"/>
                  <a:pt x="335490" y="838733"/>
                </a:cubicBezTo>
                <a:lnTo>
                  <a:pt x="361247" y="877370"/>
                </a:lnTo>
                <a:cubicBezTo>
                  <a:pt x="367519" y="886778"/>
                  <a:pt x="469414" y="910851"/>
                  <a:pt x="490036" y="916006"/>
                </a:cubicBezTo>
                <a:cubicBezTo>
                  <a:pt x="518548" y="896999"/>
                  <a:pt x="547475" y="881364"/>
                  <a:pt x="567309" y="851612"/>
                </a:cubicBezTo>
                <a:cubicBezTo>
                  <a:pt x="574839" y="840316"/>
                  <a:pt x="574117" y="825117"/>
                  <a:pt x="580188" y="812975"/>
                </a:cubicBezTo>
                <a:cubicBezTo>
                  <a:pt x="587110" y="799131"/>
                  <a:pt x="597360" y="787218"/>
                  <a:pt x="605946" y="774339"/>
                </a:cubicBezTo>
                <a:cubicBezTo>
                  <a:pt x="610239" y="787218"/>
                  <a:pt x="610345" y="802374"/>
                  <a:pt x="618825" y="812975"/>
                </a:cubicBezTo>
                <a:cubicBezTo>
                  <a:pt x="641090" y="840807"/>
                  <a:pt x="711121" y="856620"/>
                  <a:pt x="734735" y="864491"/>
                </a:cubicBezTo>
                <a:lnTo>
                  <a:pt x="773371" y="877370"/>
                </a:lnTo>
                <a:cubicBezTo>
                  <a:pt x="790543" y="873077"/>
                  <a:pt x="809055" y="872407"/>
                  <a:pt x="824887" y="864491"/>
                </a:cubicBezTo>
                <a:cubicBezTo>
                  <a:pt x="852576" y="850647"/>
                  <a:pt x="902160" y="812975"/>
                  <a:pt x="902160" y="812975"/>
                </a:cubicBezTo>
                <a:cubicBezTo>
                  <a:pt x="935115" y="714113"/>
                  <a:pt x="936064" y="748308"/>
                  <a:pt x="915039" y="632671"/>
                </a:cubicBezTo>
                <a:cubicBezTo>
                  <a:pt x="912611" y="619315"/>
                  <a:pt x="911759" y="603634"/>
                  <a:pt x="902160" y="594035"/>
                </a:cubicBezTo>
                <a:cubicBezTo>
                  <a:pt x="880270" y="572145"/>
                  <a:pt x="824887" y="542519"/>
                  <a:pt x="824887" y="542519"/>
                </a:cubicBezTo>
                <a:cubicBezTo>
                  <a:pt x="881038" y="523802"/>
                  <a:pt x="899981" y="525017"/>
                  <a:pt x="940797" y="491004"/>
                </a:cubicBezTo>
                <a:cubicBezTo>
                  <a:pt x="954789" y="479344"/>
                  <a:pt x="968251" y="466744"/>
                  <a:pt x="979433" y="452367"/>
                </a:cubicBezTo>
                <a:cubicBezTo>
                  <a:pt x="998439" y="427931"/>
                  <a:pt x="1030949" y="375094"/>
                  <a:pt x="1030949" y="375094"/>
                </a:cubicBezTo>
                <a:cubicBezTo>
                  <a:pt x="1026656" y="349336"/>
                  <a:pt x="1033045" y="319213"/>
                  <a:pt x="1018070" y="297820"/>
                </a:cubicBezTo>
                <a:cubicBezTo>
                  <a:pt x="971846" y="231785"/>
                  <a:pt x="891956" y="240878"/>
                  <a:pt x="824887" y="233426"/>
                </a:cubicBezTo>
                <a:cubicBezTo>
                  <a:pt x="820594" y="181911"/>
                  <a:pt x="826210" y="128585"/>
                  <a:pt x="812008" y="78880"/>
                </a:cubicBezTo>
                <a:cubicBezTo>
                  <a:pt x="807756" y="63997"/>
                  <a:pt x="788810" y="54225"/>
                  <a:pt x="773371" y="53122"/>
                </a:cubicBezTo>
                <a:cubicBezTo>
                  <a:pt x="726074" y="49744"/>
                  <a:pt x="678926" y="61708"/>
                  <a:pt x="631704" y="66001"/>
                </a:cubicBezTo>
                <a:cubicBezTo>
                  <a:pt x="584922" y="81595"/>
                  <a:pt x="606643" y="78880"/>
                  <a:pt x="567309" y="78880"/>
                </a:cubicBezTo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9636" name="Connecteur droit 5"/>
          <p:cNvCxnSpPr>
            <a:cxnSpLocks noChangeShapeType="1"/>
            <a:stCxn id="4" idx="0"/>
          </p:cNvCxnSpPr>
          <p:nvPr/>
        </p:nvCxnSpPr>
        <p:spPr bwMode="auto">
          <a:xfrm flipH="1" flipV="1">
            <a:off x="4046538" y="1357313"/>
            <a:ext cx="9525" cy="7810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69637" name="Connecteur droit 7"/>
          <p:cNvCxnSpPr>
            <a:cxnSpLocks noChangeShapeType="1"/>
            <a:stCxn id="4" idx="37"/>
          </p:cNvCxnSpPr>
          <p:nvPr/>
        </p:nvCxnSpPr>
        <p:spPr bwMode="auto">
          <a:xfrm flipV="1">
            <a:off x="4184650" y="1357313"/>
            <a:ext cx="4763" cy="7937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grpSp>
        <p:nvGrpSpPr>
          <p:cNvPr id="2" name="Groupe 13"/>
          <p:cNvGrpSpPr>
            <a:grpSpLocks/>
          </p:cNvGrpSpPr>
          <p:nvPr/>
        </p:nvGrpSpPr>
        <p:grpSpPr bwMode="auto">
          <a:xfrm>
            <a:off x="3319463" y="2857500"/>
            <a:ext cx="1609725" cy="388938"/>
            <a:chOff x="1416676" y="3425780"/>
            <a:chExt cx="1609032" cy="388513"/>
          </a:xfrm>
        </p:grpSpPr>
        <p:sp>
          <p:nvSpPr>
            <p:cNvPr id="12" name="Forme libre 11"/>
            <p:cNvSpPr/>
            <p:nvPr/>
          </p:nvSpPr>
          <p:spPr bwMode="auto">
            <a:xfrm>
              <a:off x="1416676" y="3425780"/>
              <a:ext cx="1596337" cy="236280"/>
            </a:xfrm>
            <a:custGeom>
              <a:avLst/>
              <a:gdLst>
                <a:gd name="connsiteX0" fmla="*/ 0 w 1596980"/>
                <a:gd name="connsiteY0" fmla="*/ 51516 h 236113"/>
                <a:gd name="connsiteX1" fmla="*/ 206062 w 1596980"/>
                <a:gd name="connsiteY1" fmla="*/ 154547 h 236113"/>
                <a:gd name="connsiteX2" fmla="*/ 399245 w 1596980"/>
                <a:gd name="connsiteY2" fmla="*/ 206062 h 236113"/>
                <a:gd name="connsiteX3" fmla="*/ 618186 w 1596980"/>
                <a:gd name="connsiteY3" fmla="*/ 231820 h 236113"/>
                <a:gd name="connsiteX4" fmla="*/ 850006 w 1596980"/>
                <a:gd name="connsiteY4" fmla="*/ 231820 h 236113"/>
                <a:gd name="connsiteX5" fmla="*/ 1094704 w 1596980"/>
                <a:gd name="connsiteY5" fmla="*/ 218941 h 236113"/>
                <a:gd name="connsiteX6" fmla="*/ 1300766 w 1596980"/>
                <a:gd name="connsiteY6" fmla="*/ 180305 h 236113"/>
                <a:gd name="connsiteX7" fmla="*/ 1455313 w 1596980"/>
                <a:gd name="connsiteY7" fmla="*/ 103031 h 236113"/>
                <a:gd name="connsiteX8" fmla="*/ 1596980 w 1596980"/>
                <a:gd name="connsiteY8" fmla="*/ 0 h 236113"/>
                <a:gd name="connsiteX9" fmla="*/ 1596980 w 1596980"/>
                <a:gd name="connsiteY9" fmla="*/ 0 h 236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6980" h="236113">
                  <a:moveTo>
                    <a:pt x="0" y="51516"/>
                  </a:moveTo>
                  <a:cubicBezTo>
                    <a:pt x="69760" y="90152"/>
                    <a:pt x="139521" y="128789"/>
                    <a:pt x="206062" y="154547"/>
                  </a:cubicBezTo>
                  <a:cubicBezTo>
                    <a:pt x="272603" y="180305"/>
                    <a:pt x="330558" y="193183"/>
                    <a:pt x="399245" y="206062"/>
                  </a:cubicBezTo>
                  <a:cubicBezTo>
                    <a:pt x="467932" y="218941"/>
                    <a:pt x="543059" y="227527"/>
                    <a:pt x="618186" y="231820"/>
                  </a:cubicBezTo>
                  <a:cubicBezTo>
                    <a:pt x="693313" y="236113"/>
                    <a:pt x="770586" y="233967"/>
                    <a:pt x="850006" y="231820"/>
                  </a:cubicBezTo>
                  <a:cubicBezTo>
                    <a:pt x="929426" y="229674"/>
                    <a:pt x="1019577" y="227527"/>
                    <a:pt x="1094704" y="218941"/>
                  </a:cubicBezTo>
                  <a:cubicBezTo>
                    <a:pt x="1169831" y="210355"/>
                    <a:pt x="1240665" y="199623"/>
                    <a:pt x="1300766" y="180305"/>
                  </a:cubicBezTo>
                  <a:cubicBezTo>
                    <a:pt x="1360868" y="160987"/>
                    <a:pt x="1405944" y="133082"/>
                    <a:pt x="1455313" y="103031"/>
                  </a:cubicBezTo>
                  <a:cubicBezTo>
                    <a:pt x="1504682" y="72980"/>
                    <a:pt x="1596980" y="0"/>
                    <a:pt x="1596980" y="0"/>
                  </a:cubicBezTo>
                  <a:lnTo>
                    <a:pt x="159698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orme libre 12"/>
            <p:cNvSpPr/>
            <p:nvPr/>
          </p:nvSpPr>
          <p:spPr bwMode="auto">
            <a:xfrm>
              <a:off x="1429371" y="3578013"/>
              <a:ext cx="1596337" cy="236280"/>
            </a:xfrm>
            <a:custGeom>
              <a:avLst/>
              <a:gdLst>
                <a:gd name="connsiteX0" fmla="*/ 0 w 1596980"/>
                <a:gd name="connsiteY0" fmla="*/ 51516 h 236113"/>
                <a:gd name="connsiteX1" fmla="*/ 206062 w 1596980"/>
                <a:gd name="connsiteY1" fmla="*/ 154547 h 236113"/>
                <a:gd name="connsiteX2" fmla="*/ 399245 w 1596980"/>
                <a:gd name="connsiteY2" fmla="*/ 206062 h 236113"/>
                <a:gd name="connsiteX3" fmla="*/ 618186 w 1596980"/>
                <a:gd name="connsiteY3" fmla="*/ 231820 h 236113"/>
                <a:gd name="connsiteX4" fmla="*/ 850006 w 1596980"/>
                <a:gd name="connsiteY4" fmla="*/ 231820 h 236113"/>
                <a:gd name="connsiteX5" fmla="*/ 1094704 w 1596980"/>
                <a:gd name="connsiteY5" fmla="*/ 218941 h 236113"/>
                <a:gd name="connsiteX6" fmla="*/ 1300766 w 1596980"/>
                <a:gd name="connsiteY6" fmla="*/ 180305 h 236113"/>
                <a:gd name="connsiteX7" fmla="*/ 1455313 w 1596980"/>
                <a:gd name="connsiteY7" fmla="*/ 103031 h 236113"/>
                <a:gd name="connsiteX8" fmla="*/ 1596980 w 1596980"/>
                <a:gd name="connsiteY8" fmla="*/ 0 h 236113"/>
                <a:gd name="connsiteX9" fmla="*/ 1596980 w 1596980"/>
                <a:gd name="connsiteY9" fmla="*/ 0 h 236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6980" h="236113">
                  <a:moveTo>
                    <a:pt x="0" y="51516"/>
                  </a:moveTo>
                  <a:cubicBezTo>
                    <a:pt x="69760" y="90152"/>
                    <a:pt x="139521" y="128789"/>
                    <a:pt x="206062" y="154547"/>
                  </a:cubicBezTo>
                  <a:cubicBezTo>
                    <a:pt x="272603" y="180305"/>
                    <a:pt x="330558" y="193183"/>
                    <a:pt x="399245" y="206062"/>
                  </a:cubicBezTo>
                  <a:cubicBezTo>
                    <a:pt x="467932" y="218941"/>
                    <a:pt x="543059" y="227527"/>
                    <a:pt x="618186" y="231820"/>
                  </a:cubicBezTo>
                  <a:cubicBezTo>
                    <a:pt x="693313" y="236113"/>
                    <a:pt x="770586" y="233967"/>
                    <a:pt x="850006" y="231820"/>
                  </a:cubicBezTo>
                  <a:cubicBezTo>
                    <a:pt x="929426" y="229674"/>
                    <a:pt x="1019577" y="227527"/>
                    <a:pt x="1094704" y="218941"/>
                  </a:cubicBezTo>
                  <a:cubicBezTo>
                    <a:pt x="1169831" y="210355"/>
                    <a:pt x="1240665" y="199623"/>
                    <a:pt x="1300766" y="180305"/>
                  </a:cubicBezTo>
                  <a:cubicBezTo>
                    <a:pt x="1360868" y="160987"/>
                    <a:pt x="1405944" y="133082"/>
                    <a:pt x="1455313" y="103031"/>
                  </a:cubicBezTo>
                  <a:cubicBezTo>
                    <a:pt x="1504682" y="72980"/>
                    <a:pt x="1596980" y="0"/>
                    <a:pt x="1596980" y="0"/>
                  </a:cubicBezTo>
                  <a:lnTo>
                    <a:pt x="159698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9639" name="ZoneTexte 14"/>
          <p:cNvSpPr txBox="1">
            <a:spLocks noChangeArrowheads="1"/>
          </p:cNvSpPr>
          <p:nvPr/>
        </p:nvSpPr>
        <p:spPr bwMode="auto">
          <a:xfrm>
            <a:off x="714375" y="1285875"/>
            <a:ext cx="33700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b="1" dirty="0"/>
              <a:t>a) Poumon normal</a:t>
            </a:r>
          </a:p>
        </p:txBody>
      </p:sp>
      <p:sp>
        <p:nvSpPr>
          <p:cNvPr id="69640" name="ZoneTexte 15"/>
          <p:cNvSpPr txBox="1">
            <a:spLocks noChangeArrowheads="1"/>
          </p:cNvSpPr>
          <p:nvPr/>
        </p:nvSpPr>
        <p:spPr bwMode="auto">
          <a:xfrm>
            <a:off x="5000625" y="2143125"/>
            <a:ext cx="15776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/>
              <a:t>PO</a:t>
            </a:r>
            <a:r>
              <a:rPr lang="fr-FR" b="1" baseline="-25000" dirty="0"/>
              <a:t>2</a:t>
            </a:r>
            <a:r>
              <a:rPr lang="fr-FR" b="1" dirty="0"/>
              <a:t> normale</a:t>
            </a:r>
          </a:p>
        </p:txBody>
      </p:sp>
      <p:sp>
        <p:nvSpPr>
          <p:cNvPr id="69641" name="ZoneTexte 16"/>
          <p:cNvSpPr txBox="1">
            <a:spLocks noChangeArrowheads="1"/>
          </p:cNvSpPr>
          <p:nvPr/>
        </p:nvSpPr>
        <p:spPr bwMode="auto">
          <a:xfrm>
            <a:off x="5000625" y="2714625"/>
            <a:ext cx="15776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/>
              <a:t>PO</a:t>
            </a:r>
            <a:r>
              <a:rPr lang="fr-FR" b="1" baseline="-25000" dirty="0"/>
              <a:t>2</a:t>
            </a:r>
            <a:r>
              <a:rPr lang="fr-FR" b="1" dirty="0"/>
              <a:t> normale</a:t>
            </a:r>
          </a:p>
        </p:txBody>
      </p:sp>
      <p:cxnSp>
        <p:nvCxnSpPr>
          <p:cNvPr id="69642" name="Connecteur droit 18"/>
          <p:cNvCxnSpPr>
            <a:cxnSpLocks noChangeShapeType="1"/>
            <a:stCxn id="69640" idx="1"/>
          </p:cNvCxnSpPr>
          <p:nvPr/>
        </p:nvCxnSpPr>
        <p:spPr bwMode="auto">
          <a:xfrm rot="10800000" flipV="1">
            <a:off x="4357689" y="2327791"/>
            <a:ext cx="642936" cy="10108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69643" name="Connecteur droit 20"/>
          <p:cNvCxnSpPr>
            <a:cxnSpLocks noChangeShapeType="1"/>
            <a:stCxn id="69641" idx="1"/>
          </p:cNvCxnSpPr>
          <p:nvPr/>
        </p:nvCxnSpPr>
        <p:spPr bwMode="auto">
          <a:xfrm rot="10800000" flipV="1">
            <a:off x="4500563" y="2899290"/>
            <a:ext cx="500062" cy="243959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69644" name="Connecteur droit 22"/>
          <p:cNvCxnSpPr>
            <a:cxnSpLocks noChangeShapeType="1"/>
          </p:cNvCxnSpPr>
          <p:nvPr/>
        </p:nvCxnSpPr>
        <p:spPr bwMode="auto">
          <a:xfrm flipH="1" flipV="1">
            <a:off x="4046538" y="4325938"/>
            <a:ext cx="9525" cy="7810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69645" name="Connecteur droit 23"/>
          <p:cNvCxnSpPr>
            <a:cxnSpLocks noChangeShapeType="1"/>
          </p:cNvCxnSpPr>
          <p:nvPr/>
        </p:nvCxnSpPr>
        <p:spPr bwMode="auto">
          <a:xfrm flipV="1">
            <a:off x="4184650" y="4325938"/>
            <a:ext cx="4763" cy="7937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grpSp>
        <p:nvGrpSpPr>
          <p:cNvPr id="3" name="Groupe 24"/>
          <p:cNvGrpSpPr>
            <a:grpSpLocks/>
          </p:cNvGrpSpPr>
          <p:nvPr/>
        </p:nvGrpSpPr>
        <p:grpSpPr bwMode="auto">
          <a:xfrm>
            <a:off x="3319463" y="5826125"/>
            <a:ext cx="1609725" cy="388938"/>
            <a:chOff x="1416676" y="3425780"/>
            <a:chExt cx="1609032" cy="388513"/>
          </a:xfrm>
        </p:grpSpPr>
        <p:sp>
          <p:nvSpPr>
            <p:cNvPr id="26" name="Forme libre 25"/>
            <p:cNvSpPr/>
            <p:nvPr/>
          </p:nvSpPr>
          <p:spPr bwMode="auto">
            <a:xfrm>
              <a:off x="1416676" y="3425780"/>
              <a:ext cx="1596337" cy="236280"/>
            </a:xfrm>
            <a:custGeom>
              <a:avLst/>
              <a:gdLst>
                <a:gd name="connsiteX0" fmla="*/ 0 w 1596980"/>
                <a:gd name="connsiteY0" fmla="*/ 51516 h 236113"/>
                <a:gd name="connsiteX1" fmla="*/ 206062 w 1596980"/>
                <a:gd name="connsiteY1" fmla="*/ 154547 h 236113"/>
                <a:gd name="connsiteX2" fmla="*/ 399245 w 1596980"/>
                <a:gd name="connsiteY2" fmla="*/ 206062 h 236113"/>
                <a:gd name="connsiteX3" fmla="*/ 618186 w 1596980"/>
                <a:gd name="connsiteY3" fmla="*/ 231820 h 236113"/>
                <a:gd name="connsiteX4" fmla="*/ 850006 w 1596980"/>
                <a:gd name="connsiteY4" fmla="*/ 231820 h 236113"/>
                <a:gd name="connsiteX5" fmla="*/ 1094704 w 1596980"/>
                <a:gd name="connsiteY5" fmla="*/ 218941 h 236113"/>
                <a:gd name="connsiteX6" fmla="*/ 1300766 w 1596980"/>
                <a:gd name="connsiteY6" fmla="*/ 180305 h 236113"/>
                <a:gd name="connsiteX7" fmla="*/ 1455313 w 1596980"/>
                <a:gd name="connsiteY7" fmla="*/ 103031 h 236113"/>
                <a:gd name="connsiteX8" fmla="*/ 1596980 w 1596980"/>
                <a:gd name="connsiteY8" fmla="*/ 0 h 236113"/>
                <a:gd name="connsiteX9" fmla="*/ 1596980 w 1596980"/>
                <a:gd name="connsiteY9" fmla="*/ 0 h 236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6980" h="236113">
                  <a:moveTo>
                    <a:pt x="0" y="51516"/>
                  </a:moveTo>
                  <a:cubicBezTo>
                    <a:pt x="69760" y="90152"/>
                    <a:pt x="139521" y="128789"/>
                    <a:pt x="206062" y="154547"/>
                  </a:cubicBezTo>
                  <a:cubicBezTo>
                    <a:pt x="272603" y="180305"/>
                    <a:pt x="330558" y="193183"/>
                    <a:pt x="399245" y="206062"/>
                  </a:cubicBezTo>
                  <a:cubicBezTo>
                    <a:pt x="467932" y="218941"/>
                    <a:pt x="543059" y="227527"/>
                    <a:pt x="618186" y="231820"/>
                  </a:cubicBezTo>
                  <a:cubicBezTo>
                    <a:pt x="693313" y="236113"/>
                    <a:pt x="770586" y="233967"/>
                    <a:pt x="850006" y="231820"/>
                  </a:cubicBezTo>
                  <a:cubicBezTo>
                    <a:pt x="929426" y="229674"/>
                    <a:pt x="1019577" y="227527"/>
                    <a:pt x="1094704" y="218941"/>
                  </a:cubicBezTo>
                  <a:cubicBezTo>
                    <a:pt x="1169831" y="210355"/>
                    <a:pt x="1240665" y="199623"/>
                    <a:pt x="1300766" y="180305"/>
                  </a:cubicBezTo>
                  <a:cubicBezTo>
                    <a:pt x="1360868" y="160987"/>
                    <a:pt x="1405944" y="133082"/>
                    <a:pt x="1455313" y="103031"/>
                  </a:cubicBezTo>
                  <a:cubicBezTo>
                    <a:pt x="1504682" y="72980"/>
                    <a:pt x="1596980" y="0"/>
                    <a:pt x="1596980" y="0"/>
                  </a:cubicBezTo>
                  <a:lnTo>
                    <a:pt x="159698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Forme libre 26"/>
            <p:cNvSpPr/>
            <p:nvPr/>
          </p:nvSpPr>
          <p:spPr bwMode="auto">
            <a:xfrm>
              <a:off x="1429371" y="3578013"/>
              <a:ext cx="1596337" cy="236280"/>
            </a:xfrm>
            <a:custGeom>
              <a:avLst/>
              <a:gdLst>
                <a:gd name="connsiteX0" fmla="*/ 0 w 1596980"/>
                <a:gd name="connsiteY0" fmla="*/ 51516 h 236113"/>
                <a:gd name="connsiteX1" fmla="*/ 206062 w 1596980"/>
                <a:gd name="connsiteY1" fmla="*/ 154547 h 236113"/>
                <a:gd name="connsiteX2" fmla="*/ 399245 w 1596980"/>
                <a:gd name="connsiteY2" fmla="*/ 206062 h 236113"/>
                <a:gd name="connsiteX3" fmla="*/ 618186 w 1596980"/>
                <a:gd name="connsiteY3" fmla="*/ 231820 h 236113"/>
                <a:gd name="connsiteX4" fmla="*/ 850006 w 1596980"/>
                <a:gd name="connsiteY4" fmla="*/ 231820 h 236113"/>
                <a:gd name="connsiteX5" fmla="*/ 1094704 w 1596980"/>
                <a:gd name="connsiteY5" fmla="*/ 218941 h 236113"/>
                <a:gd name="connsiteX6" fmla="*/ 1300766 w 1596980"/>
                <a:gd name="connsiteY6" fmla="*/ 180305 h 236113"/>
                <a:gd name="connsiteX7" fmla="*/ 1455313 w 1596980"/>
                <a:gd name="connsiteY7" fmla="*/ 103031 h 236113"/>
                <a:gd name="connsiteX8" fmla="*/ 1596980 w 1596980"/>
                <a:gd name="connsiteY8" fmla="*/ 0 h 236113"/>
                <a:gd name="connsiteX9" fmla="*/ 1596980 w 1596980"/>
                <a:gd name="connsiteY9" fmla="*/ 0 h 236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6980" h="236113">
                  <a:moveTo>
                    <a:pt x="0" y="51516"/>
                  </a:moveTo>
                  <a:cubicBezTo>
                    <a:pt x="69760" y="90152"/>
                    <a:pt x="139521" y="128789"/>
                    <a:pt x="206062" y="154547"/>
                  </a:cubicBezTo>
                  <a:cubicBezTo>
                    <a:pt x="272603" y="180305"/>
                    <a:pt x="330558" y="193183"/>
                    <a:pt x="399245" y="206062"/>
                  </a:cubicBezTo>
                  <a:cubicBezTo>
                    <a:pt x="467932" y="218941"/>
                    <a:pt x="543059" y="227527"/>
                    <a:pt x="618186" y="231820"/>
                  </a:cubicBezTo>
                  <a:cubicBezTo>
                    <a:pt x="693313" y="236113"/>
                    <a:pt x="770586" y="233967"/>
                    <a:pt x="850006" y="231820"/>
                  </a:cubicBezTo>
                  <a:cubicBezTo>
                    <a:pt x="929426" y="229674"/>
                    <a:pt x="1019577" y="227527"/>
                    <a:pt x="1094704" y="218941"/>
                  </a:cubicBezTo>
                  <a:cubicBezTo>
                    <a:pt x="1169831" y="210355"/>
                    <a:pt x="1240665" y="199623"/>
                    <a:pt x="1300766" y="180305"/>
                  </a:cubicBezTo>
                  <a:cubicBezTo>
                    <a:pt x="1360868" y="160987"/>
                    <a:pt x="1405944" y="133082"/>
                    <a:pt x="1455313" y="103031"/>
                  </a:cubicBezTo>
                  <a:cubicBezTo>
                    <a:pt x="1504682" y="72980"/>
                    <a:pt x="1596980" y="0"/>
                    <a:pt x="1596980" y="0"/>
                  </a:cubicBezTo>
                  <a:lnTo>
                    <a:pt x="159698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9647" name="ZoneTexte 27"/>
          <p:cNvSpPr txBox="1">
            <a:spLocks noChangeArrowheads="1"/>
          </p:cNvSpPr>
          <p:nvPr/>
        </p:nvSpPr>
        <p:spPr bwMode="auto">
          <a:xfrm>
            <a:off x="730250" y="3578225"/>
            <a:ext cx="84137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fr-FR" sz="2400" b="1" dirty="0"/>
              <a:t>b) </a:t>
            </a:r>
            <a:r>
              <a:rPr lang="fr-FR" sz="2400" b="1" dirty="0">
                <a:solidFill>
                  <a:srgbClr val="FF0000"/>
                </a:solidFill>
              </a:rPr>
              <a:t>Emphysème</a:t>
            </a:r>
            <a:r>
              <a:rPr lang="fr-FR" sz="2400" b="1" dirty="0"/>
              <a:t> : destruction des alvéoles réduit </a:t>
            </a:r>
          </a:p>
          <a:p>
            <a:pPr marL="457200" indent="-457200"/>
            <a:r>
              <a:rPr lang="fr-FR" sz="2400" b="1" dirty="0"/>
              <a:t>    la surface pour les échanges gazeux</a:t>
            </a:r>
          </a:p>
        </p:txBody>
      </p:sp>
      <p:sp>
        <p:nvSpPr>
          <p:cNvPr id="69648" name="ZoneTexte 28"/>
          <p:cNvSpPr txBox="1">
            <a:spLocks noChangeArrowheads="1"/>
          </p:cNvSpPr>
          <p:nvPr/>
        </p:nvSpPr>
        <p:spPr bwMode="auto">
          <a:xfrm>
            <a:off x="5000625" y="5111750"/>
            <a:ext cx="25550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/>
              <a:t>PO</a:t>
            </a:r>
            <a:r>
              <a:rPr lang="fr-FR" b="1" baseline="-25000" dirty="0"/>
              <a:t>2</a:t>
            </a:r>
            <a:r>
              <a:rPr lang="fr-FR" b="1" dirty="0"/>
              <a:t> normale ou </a:t>
            </a:r>
            <a:r>
              <a:rPr lang="fr-FR" b="1" dirty="0">
                <a:solidFill>
                  <a:srgbClr val="FF0000"/>
                </a:solidFill>
              </a:rPr>
              <a:t>basse</a:t>
            </a:r>
          </a:p>
        </p:txBody>
      </p:sp>
      <p:sp>
        <p:nvSpPr>
          <p:cNvPr id="69649" name="ZoneTexte 29"/>
          <p:cNvSpPr txBox="1">
            <a:spLocks noChangeArrowheads="1"/>
          </p:cNvSpPr>
          <p:nvPr/>
        </p:nvSpPr>
        <p:spPr bwMode="auto">
          <a:xfrm>
            <a:off x="5000625" y="5683250"/>
            <a:ext cx="12522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/>
              <a:t>PO</a:t>
            </a:r>
            <a:r>
              <a:rPr lang="fr-FR" b="1" baseline="-25000" dirty="0"/>
              <a:t>2</a:t>
            </a:r>
            <a:r>
              <a:rPr lang="fr-FR" b="1" dirty="0"/>
              <a:t> </a:t>
            </a:r>
            <a:r>
              <a:rPr lang="fr-FR" b="1" dirty="0">
                <a:solidFill>
                  <a:srgbClr val="FF0000"/>
                </a:solidFill>
              </a:rPr>
              <a:t>basse</a:t>
            </a:r>
          </a:p>
        </p:txBody>
      </p:sp>
      <p:cxnSp>
        <p:nvCxnSpPr>
          <p:cNvPr id="69650" name="Connecteur droit 30"/>
          <p:cNvCxnSpPr>
            <a:cxnSpLocks noChangeShapeType="1"/>
            <a:stCxn id="69648" idx="1"/>
          </p:cNvCxnSpPr>
          <p:nvPr/>
        </p:nvCxnSpPr>
        <p:spPr bwMode="auto">
          <a:xfrm rot="10800000" flipV="1">
            <a:off x="4357689" y="5296416"/>
            <a:ext cx="642936" cy="10108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69651" name="Connecteur droit 31"/>
          <p:cNvCxnSpPr>
            <a:cxnSpLocks noChangeShapeType="1"/>
            <a:stCxn id="69649" idx="1"/>
          </p:cNvCxnSpPr>
          <p:nvPr/>
        </p:nvCxnSpPr>
        <p:spPr bwMode="auto">
          <a:xfrm rot="10800000" flipV="1">
            <a:off x="4500563" y="5867915"/>
            <a:ext cx="500062" cy="243959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33" name="Forme libre 32"/>
          <p:cNvSpPr/>
          <p:nvPr/>
        </p:nvSpPr>
        <p:spPr bwMode="auto">
          <a:xfrm>
            <a:off x="3714750" y="5057775"/>
            <a:ext cx="914400" cy="935038"/>
          </a:xfrm>
          <a:custGeom>
            <a:avLst/>
            <a:gdLst>
              <a:gd name="connsiteX0" fmla="*/ 347729 w 914400"/>
              <a:gd name="connsiteY0" fmla="*/ 33715 h 935236"/>
              <a:gd name="connsiteX1" fmla="*/ 309093 w 914400"/>
              <a:gd name="connsiteY1" fmla="*/ 7957 h 935236"/>
              <a:gd name="connsiteX2" fmla="*/ 218940 w 914400"/>
              <a:gd name="connsiteY2" fmla="*/ 59473 h 935236"/>
              <a:gd name="connsiteX3" fmla="*/ 231819 w 914400"/>
              <a:gd name="connsiteY3" fmla="*/ 110988 h 935236"/>
              <a:gd name="connsiteX4" fmla="*/ 270456 w 914400"/>
              <a:gd name="connsiteY4" fmla="*/ 123867 h 935236"/>
              <a:gd name="connsiteX5" fmla="*/ 167425 w 914400"/>
              <a:gd name="connsiteY5" fmla="*/ 136746 h 935236"/>
              <a:gd name="connsiteX6" fmla="*/ 154546 w 914400"/>
              <a:gd name="connsiteY6" fmla="*/ 214019 h 935236"/>
              <a:gd name="connsiteX7" fmla="*/ 193183 w 914400"/>
              <a:gd name="connsiteY7" fmla="*/ 226898 h 935236"/>
              <a:gd name="connsiteX8" fmla="*/ 90152 w 914400"/>
              <a:gd name="connsiteY8" fmla="*/ 278414 h 935236"/>
              <a:gd name="connsiteX9" fmla="*/ 128788 w 914400"/>
              <a:gd name="connsiteY9" fmla="*/ 304171 h 935236"/>
              <a:gd name="connsiteX10" fmla="*/ 103031 w 914400"/>
              <a:gd name="connsiteY10" fmla="*/ 381445 h 935236"/>
              <a:gd name="connsiteX11" fmla="*/ 25757 w 914400"/>
              <a:gd name="connsiteY11" fmla="*/ 407202 h 935236"/>
              <a:gd name="connsiteX12" fmla="*/ 38636 w 914400"/>
              <a:gd name="connsiteY12" fmla="*/ 471597 h 935236"/>
              <a:gd name="connsiteX13" fmla="*/ 38636 w 914400"/>
              <a:gd name="connsiteY13" fmla="*/ 523112 h 935236"/>
              <a:gd name="connsiteX14" fmla="*/ 0 w 914400"/>
              <a:gd name="connsiteY14" fmla="*/ 613264 h 935236"/>
              <a:gd name="connsiteX15" fmla="*/ 12878 w 914400"/>
              <a:gd name="connsiteY15" fmla="*/ 677659 h 935236"/>
              <a:gd name="connsiteX16" fmla="*/ 64394 w 914400"/>
              <a:gd name="connsiteY16" fmla="*/ 793569 h 935236"/>
              <a:gd name="connsiteX17" fmla="*/ 103031 w 914400"/>
              <a:gd name="connsiteY17" fmla="*/ 806448 h 935236"/>
              <a:gd name="connsiteX18" fmla="*/ 206062 w 914400"/>
              <a:gd name="connsiteY18" fmla="*/ 716295 h 935236"/>
              <a:gd name="connsiteX19" fmla="*/ 193183 w 914400"/>
              <a:gd name="connsiteY19" fmla="*/ 780690 h 935236"/>
              <a:gd name="connsiteX20" fmla="*/ 193183 w 914400"/>
              <a:gd name="connsiteY20" fmla="*/ 883721 h 935236"/>
              <a:gd name="connsiteX21" fmla="*/ 231819 w 914400"/>
              <a:gd name="connsiteY21" fmla="*/ 896600 h 935236"/>
              <a:gd name="connsiteX22" fmla="*/ 296214 w 914400"/>
              <a:gd name="connsiteY22" fmla="*/ 883721 h 935236"/>
              <a:gd name="connsiteX23" fmla="*/ 321971 w 914400"/>
              <a:gd name="connsiteY23" fmla="*/ 845084 h 935236"/>
              <a:gd name="connsiteX24" fmla="*/ 360608 w 914400"/>
              <a:gd name="connsiteY24" fmla="*/ 832205 h 935236"/>
              <a:gd name="connsiteX25" fmla="*/ 425002 w 914400"/>
              <a:gd name="connsiteY25" fmla="*/ 896600 h 935236"/>
              <a:gd name="connsiteX26" fmla="*/ 502276 w 914400"/>
              <a:gd name="connsiteY26" fmla="*/ 935236 h 935236"/>
              <a:gd name="connsiteX27" fmla="*/ 528033 w 914400"/>
              <a:gd name="connsiteY27" fmla="*/ 896600 h 935236"/>
              <a:gd name="connsiteX28" fmla="*/ 515155 w 914400"/>
              <a:gd name="connsiteY28" fmla="*/ 819326 h 935236"/>
              <a:gd name="connsiteX29" fmla="*/ 592428 w 914400"/>
              <a:gd name="connsiteY29" fmla="*/ 845084 h 935236"/>
              <a:gd name="connsiteX30" fmla="*/ 631064 w 914400"/>
              <a:gd name="connsiteY30" fmla="*/ 857963 h 935236"/>
              <a:gd name="connsiteX31" fmla="*/ 695459 w 914400"/>
              <a:gd name="connsiteY31" fmla="*/ 793569 h 935236"/>
              <a:gd name="connsiteX32" fmla="*/ 746974 w 914400"/>
              <a:gd name="connsiteY32" fmla="*/ 767811 h 935236"/>
              <a:gd name="connsiteX33" fmla="*/ 798490 w 914400"/>
              <a:gd name="connsiteY33" fmla="*/ 780690 h 935236"/>
              <a:gd name="connsiteX34" fmla="*/ 837126 w 914400"/>
              <a:gd name="connsiteY34" fmla="*/ 806448 h 935236"/>
              <a:gd name="connsiteX35" fmla="*/ 875763 w 914400"/>
              <a:gd name="connsiteY35" fmla="*/ 793569 h 935236"/>
              <a:gd name="connsiteX36" fmla="*/ 862884 w 914400"/>
              <a:gd name="connsiteY36" fmla="*/ 729174 h 935236"/>
              <a:gd name="connsiteX37" fmla="*/ 850005 w 914400"/>
              <a:gd name="connsiteY37" fmla="*/ 690538 h 935236"/>
              <a:gd name="connsiteX38" fmla="*/ 811369 w 914400"/>
              <a:gd name="connsiteY38" fmla="*/ 677659 h 935236"/>
              <a:gd name="connsiteX39" fmla="*/ 824248 w 914400"/>
              <a:gd name="connsiteY39" fmla="*/ 639022 h 935236"/>
              <a:gd name="connsiteX40" fmla="*/ 862884 w 914400"/>
              <a:gd name="connsiteY40" fmla="*/ 613264 h 935236"/>
              <a:gd name="connsiteX41" fmla="*/ 811369 w 914400"/>
              <a:gd name="connsiteY41" fmla="*/ 484476 h 935236"/>
              <a:gd name="connsiteX42" fmla="*/ 862884 w 914400"/>
              <a:gd name="connsiteY42" fmla="*/ 420081 h 935236"/>
              <a:gd name="connsiteX43" fmla="*/ 914400 w 914400"/>
              <a:gd name="connsiteY43" fmla="*/ 342808 h 935236"/>
              <a:gd name="connsiteX44" fmla="*/ 901521 w 914400"/>
              <a:gd name="connsiteY44" fmla="*/ 304171 h 935236"/>
              <a:gd name="connsiteX45" fmla="*/ 798490 w 914400"/>
              <a:gd name="connsiteY45" fmla="*/ 291293 h 935236"/>
              <a:gd name="connsiteX46" fmla="*/ 759853 w 914400"/>
              <a:gd name="connsiteY46" fmla="*/ 162504 h 935236"/>
              <a:gd name="connsiteX47" fmla="*/ 721217 w 914400"/>
              <a:gd name="connsiteY47" fmla="*/ 136746 h 935236"/>
              <a:gd name="connsiteX48" fmla="*/ 669701 w 914400"/>
              <a:gd name="connsiteY48" fmla="*/ 214019 h 935236"/>
              <a:gd name="connsiteX49" fmla="*/ 656822 w 914400"/>
              <a:gd name="connsiteY49" fmla="*/ 123867 h 935236"/>
              <a:gd name="connsiteX50" fmla="*/ 643943 w 914400"/>
              <a:gd name="connsiteY50" fmla="*/ 85231 h 935236"/>
              <a:gd name="connsiteX51" fmla="*/ 566670 w 914400"/>
              <a:gd name="connsiteY51" fmla="*/ 46594 h 935236"/>
              <a:gd name="connsiteX52" fmla="*/ 528033 w 914400"/>
              <a:gd name="connsiteY52" fmla="*/ 59473 h 935236"/>
              <a:gd name="connsiteX53" fmla="*/ 502276 w 914400"/>
              <a:gd name="connsiteY53" fmla="*/ 98109 h 93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914400" h="935236">
                <a:moveTo>
                  <a:pt x="347729" y="33715"/>
                </a:moveTo>
                <a:cubicBezTo>
                  <a:pt x="334850" y="25129"/>
                  <a:pt x="324452" y="9877"/>
                  <a:pt x="309093" y="7957"/>
                </a:cubicBezTo>
                <a:cubicBezTo>
                  <a:pt x="245435" y="0"/>
                  <a:pt x="245587" y="19502"/>
                  <a:pt x="218940" y="59473"/>
                </a:cubicBezTo>
                <a:cubicBezTo>
                  <a:pt x="223233" y="76645"/>
                  <a:pt x="220762" y="97167"/>
                  <a:pt x="231819" y="110988"/>
                </a:cubicBezTo>
                <a:cubicBezTo>
                  <a:pt x="240300" y="121589"/>
                  <a:pt x="283061" y="118825"/>
                  <a:pt x="270456" y="123867"/>
                </a:cubicBezTo>
                <a:cubicBezTo>
                  <a:pt x="238321" y="136721"/>
                  <a:pt x="201769" y="132453"/>
                  <a:pt x="167425" y="136746"/>
                </a:cubicBezTo>
                <a:cubicBezTo>
                  <a:pt x="150349" y="162360"/>
                  <a:pt x="122553" y="182027"/>
                  <a:pt x="154546" y="214019"/>
                </a:cubicBezTo>
                <a:cubicBezTo>
                  <a:pt x="164146" y="223618"/>
                  <a:pt x="180304" y="222605"/>
                  <a:pt x="193183" y="226898"/>
                </a:cubicBezTo>
                <a:cubicBezTo>
                  <a:pt x="186053" y="228086"/>
                  <a:pt x="79766" y="226487"/>
                  <a:pt x="90152" y="278414"/>
                </a:cubicBezTo>
                <a:cubicBezTo>
                  <a:pt x="93188" y="293592"/>
                  <a:pt x="115909" y="295585"/>
                  <a:pt x="128788" y="304171"/>
                </a:cubicBezTo>
                <a:cubicBezTo>
                  <a:pt x="120202" y="329929"/>
                  <a:pt x="128789" y="372859"/>
                  <a:pt x="103031" y="381445"/>
                </a:cubicBezTo>
                <a:lnTo>
                  <a:pt x="25757" y="407202"/>
                </a:lnTo>
                <a:cubicBezTo>
                  <a:pt x="30050" y="428667"/>
                  <a:pt x="27775" y="452591"/>
                  <a:pt x="38636" y="471597"/>
                </a:cubicBezTo>
                <a:cubicBezTo>
                  <a:pt x="67058" y="521336"/>
                  <a:pt x="113245" y="473374"/>
                  <a:pt x="38636" y="523112"/>
                </a:cubicBezTo>
                <a:cubicBezTo>
                  <a:pt x="33606" y="533173"/>
                  <a:pt x="0" y="594312"/>
                  <a:pt x="0" y="613264"/>
                </a:cubicBezTo>
                <a:cubicBezTo>
                  <a:pt x="0" y="635154"/>
                  <a:pt x="8585" y="656194"/>
                  <a:pt x="12878" y="677659"/>
                </a:cubicBezTo>
                <a:cubicBezTo>
                  <a:pt x="101139" y="618818"/>
                  <a:pt x="18956" y="657257"/>
                  <a:pt x="64394" y="793569"/>
                </a:cubicBezTo>
                <a:cubicBezTo>
                  <a:pt x="68687" y="806448"/>
                  <a:pt x="90152" y="802155"/>
                  <a:pt x="103031" y="806448"/>
                </a:cubicBezTo>
                <a:cubicBezTo>
                  <a:pt x="193183" y="746346"/>
                  <a:pt x="163132" y="780690"/>
                  <a:pt x="206062" y="716295"/>
                </a:cubicBezTo>
                <a:cubicBezTo>
                  <a:pt x="201769" y="737760"/>
                  <a:pt x="198492" y="759454"/>
                  <a:pt x="193183" y="780690"/>
                </a:cubicBezTo>
                <a:cubicBezTo>
                  <a:pt x="183115" y="820960"/>
                  <a:pt x="161946" y="836865"/>
                  <a:pt x="193183" y="883721"/>
                </a:cubicBezTo>
                <a:cubicBezTo>
                  <a:pt x="200713" y="895016"/>
                  <a:pt x="218940" y="892307"/>
                  <a:pt x="231819" y="896600"/>
                </a:cubicBezTo>
                <a:cubicBezTo>
                  <a:pt x="253284" y="892307"/>
                  <a:pt x="277208" y="894582"/>
                  <a:pt x="296214" y="883721"/>
                </a:cubicBezTo>
                <a:cubicBezTo>
                  <a:pt x="309653" y="876041"/>
                  <a:pt x="309884" y="854753"/>
                  <a:pt x="321971" y="845084"/>
                </a:cubicBezTo>
                <a:cubicBezTo>
                  <a:pt x="332572" y="836603"/>
                  <a:pt x="347729" y="836498"/>
                  <a:pt x="360608" y="832205"/>
                </a:cubicBezTo>
                <a:cubicBezTo>
                  <a:pt x="463645" y="900896"/>
                  <a:pt x="339139" y="810737"/>
                  <a:pt x="425002" y="896600"/>
                </a:cubicBezTo>
                <a:cubicBezTo>
                  <a:pt x="449966" y="921564"/>
                  <a:pt x="470854" y="924762"/>
                  <a:pt x="502276" y="935236"/>
                </a:cubicBezTo>
                <a:cubicBezTo>
                  <a:pt x="510862" y="922357"/>
                  <a:pt x="526324" y="911983"/>
                  <a:pt x="528033" y="896600"/>
                </a:cubicBezTo>
                <a:cubicBezTo>
                  <a:pt x="530917" y="870646"/>
                  <a:pt x="494764" y="835639"/>
                  <a:pt x="515155" y="819326"/>
                </a:cubicBezTo>
                <a:cubicBezTo>
                  <a:pt x="536356" y="802365"/>
                  <a:pt x="566670" y="836498"/>
                  <a:pt x="592428" y="845084"/>
                </a:cubicBezTo>
                <a:lnTo>
                  <a:pt x="631064" y="857963"/>
                </a:lnTo>
                <a:cubicBezTo>
                  <a:pt x="750363" y="828138"/>
                  <a:pt x="627676" y="874909"/>
                  <a:pt x="695459" y="793569"/>
                </a:cubicBezTo>
                <a:cubicBezTo>
                  <a:pt x="707750" y="778820"/>
                  <a:pt x="729802" y="776397"/>
                  <a:pt x="746974" y="767811"/>
                </a:cubicBezTo>
                <a:cubicBezTo>
                  <a:pt x="764146" y="772104"/>
                  <a:pt x="782221" y="773717"/>
                  <a:pt x="798490" y="780690"/>
                </a:cubicBezTo>
                <a:cubicBezTo>
                  <a:pt x="812717" y="786787"/>
                  <a:pt x="821858" y="803903"/>
                  <a:pt x="837126" y="806448"/>
                </a:cubicBezTo>
                <a:cubicBezTo>
                  <a:pt x="850517" y="808680"/>
                  <a:pt x="862884" y="797862"/>
                  <a:pt x="875763" y="793569"/>
                </a:cubicBezTo>
                <a:cubicBezTo>
                  <a:pt x="871470" y="772104"/>
                  <a:pt x="868193" y="750410"/>
                  <a:pt x="862884" y="729174"/>
                </a:cubicBezTo>
                <a:cubicBezTo>
                  <a:pt x="859591" y="716004"/>
                  <a:pt x="859604" y="700137"/>
                  <a:pt x="850005" y="690538"/>
                </a:cubicBezTo>
                <a:cubicBezTo>
                  <a:pt x="840406" y="680939"/>
                  <a:pt x="824248" y="681952"/>
                  <a:pt x="811369" y="677659"/>
                </a:cubicBezTo>
                <a:cubicBezTo>
                  <a:pt x="815662" y="664780"/>
                  <a:pt x="815767" y="649623"/>
                  <a:pt x="824248" y="639022"/>
                </a:cubicBezTo>
                <a:cubicBezTo>
                  <a:pt x="833917" y="626935"/>
                  <a:pt x="860115" y="628493"/>
                  <a:pt x="862884" y="613264"/>
                </a:cubicBezTo>
                <a:cubicBezTo>
                  <a:pt x="884245" y="495776"/>
                  <a:pt x="874404" y="505488"/>
                  <a:pt x="811369" y="484476"/>
                </a:cubicBezTo>
                <a:cubicBezTo>
                  <a:pt x="840371" y="397469"/>
                  <a:pt x="800150" y="491777"/>
                  <a:pt x="862884" y="420081"/>
                </a:cubicBezTo>
                <a:cubicBezTo>
                  <a:pt x="883269" y="396783"/>
                  <a:pt x="914400" y="342808"/>
                  <a:pt x="914400" y="342808"/>
                </a:cubicBezTo>
                <a:cubicBezTo>
                  <a:pt x="910107" y="329929"/>
                  <a:pt x="910002" y="314772"/>
                  <a:pt x="901521" y="304171"/>
                </a:cubicBezTo>
                <a:cubicBezTo>
                  <a:pt x="867542" y="261698"/>
                  <a:pt x="845717" y="281847"/>
                  <a:pt x="798490" y="291293"/>
                </a:cubicBezTo>
                <a:cubicBezTo>
                  <a:pt x="793335" y="270672"/>
                  <a:pt x="769260" y="168776"/>
                  <a:pt x="759853" y="162504"/>
                </a:cubicBezTo>
                <a:lnTo>
                  <a:pt x="721217" y="136746"/>
                </a:lnTo>
                <a:cubicBezTo>
                  <a:pt x="720555" y="138732"/>
                  <a:pt x="693820" y="238138"/>
                  <a:pt x="669701" y="214019"/>
                </a:cubicBezTo>
                <a:cubicBezTo>
                  <a:pt x="648236" y="192554"/>
                  <a:pt x="662775" y="153633"/>
                  <a:pt x="656822" y="123867"/>
                </a:cubicBezTo>
                <a:cubicBezTo>
                  <a:pt x="654160" y="110555"/>
                  <a:pt x="652423" y="95832"/>
                  <a:pt x="643943" y="85231"/>
                </a:cubicBezTo>
                <a:cubicBezTo>
                  <a:pt x="625785" y="62534"/>
                  <a:pt x="592123" y="55078"/>
                  <a:pt x="566670" y="46594"/>
                </a:cubicBezTo>
                <a:cubicBezTo>
                  <a:pt x="553791" y="50887"/>
                  <a:pt x="538634" y="50992"/>
                  <a:pt x="528033" y="59473"/>
                </a:cubicBezTo>
                <a:cubicBezTo>
                  <a:pt x="515947" y="69142"/>
                  <a:pt x="502276" y="98109"/>
                  <a:pt x="502276" y="98109"/>
                </a:cubicBezTo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7" grpId="0"/>
      <p:bldP spid="69648" grpId="0"/>
      <p:bldP spid="69649" grpId="0"/>
      <p:bldP spid="3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e libre 2"/>
          <p:cNvSpPr/>
          <p:nvPr/>
        </p:nvSpPr>
        <p:spPr bwMode="auto">
          <a:xfrm>
            <a:off x="3617913" y="1643063"/>
            <a:ext cx="1033462" cy="915987"/>
          </a:xfrm>
          <a:custGeom>
            <a:avLst/>
            <a:gdLst>
              <a:gd name="connsiteX0" fmla="*/ 438521 w 1033045"/>
              <a:gd name="connsiteY0" fmla="*/ 66001 h 916006"/>
              <a:gd name="connsiteX1" fmla="*/ 283974 w 1033045"/>
              <a:gd name="connsiteY1" fmla="*/ 27364 h 916006"/>
              <a:gd name="connsiteX2" fmla="*/ 193822 w 1033045"/>
              <a:gd name="connsiteY2" fmla="*/ 143274 h 916006"/>
              <a:gd name="connsiteX3" fmla="*/ 155185 w 1033045"/>
              <a:gd name="connsiteY3" fmla="*/ 220547 h 916006"/>
              <a:gd name="connsiteX4" fmla="*/ 168064 w 1033045"/>
              <a:gd name="connsiteY4" fmla="*/ 272063 h 916006"/>
              <a:gd name="connsiteX5" fmla="*/ 193822 w 1033045"/>
              <a:gd name="connsiteY5" fmla="*/ 310699 h 916006"/>
              <a:gd name="connsiteX6" fmla="*/ 116549 w 1033045"/>
              <a:gd name="connsiteY6" fmla="*/ 349336 h 916006"/>
              <a:gd name="connsiteX7" fmla="*/ 65033 w 1033045"/>
              <a:gd name="connsiteY7" fmla="*/ 426609 h 916006"/>
              <a:gd name="connsiteX8" fmla="*/ 39275 w 1033045"/>
              <a:gd name="connsiteY8" fmla="*/ 465246 h 916006"/>
              <a:gd name="connsiteX9" fmla="*/ 26397 w 1033045"/>
              <a:gd name="connsiteY9" fmla="*/ 632671 h 916006"/>
              <a:gd name="connsiteX10" fmla="*/ 52154 w 1033045"/>
              <a:gd name="connsiteY10" fmla="*/ 671308 h 916006"/>
              <a:gd name="connsiteX11" fmla="*/ 180943 w 1033045"/>
              <a:gd name="connsiteY11" fmla="*/ 658429 h 916006"/>
              <a:gd name="connsiteX12" fmla="*/ 258216 w 1033045"/>
              <a:gd name="connsiteY12" fmla="*/ 632671 h 916006"/>
              <a:gd name="connsiteX13" fmla="*/ 271095 w 1033045"/>
              <a:gd name="connsiteY13" fmla="*/ 671308 h 916006"/>
              <a:gd name="connsiteX14" fmla="*/ 283974 w 1033045"/>
              <a:gd name="connsiteY14" fmla="*/ 761460 h 916006"/>
              <a:gd name="connsiteX15" fmla="*/ 335490 w 1033045"/>
              <a:gd name="connsiteY15" fmla="*/ 838733 h 916006"/>
              <a:gd name="connsiteX16" fmla="*/ 361247 w 1033045"/>
              <a:gd name="connsiteY16" fmla="*/ 877370 h 916006"/>
              <a:gd name="connsiteX17" fmla="*/ 490036 w 1033045"/>
              <a:gd name="connsiteY17" fmla="*/ 916006 h 916006"/>
              <a:gd name="connsiteX18" fmla="*/ 567309 w 1033045"/>
              <a:gd name="connsiteY18" fmla="*/ 851612 h 916006"/>
              <a:gd name="connsiteX19" fmla="*/ 580188 w 1033045"/>
              <a:gd name="connsiteY19" fmla="*/ 812975 h 916006"/>
              <a:gd name="connsiteX20" fmla="*/ 605946 w 1033045"/>
              <a:gd name="connsiteY20" fmla="*/ 774339 h 916006"/>
              <a:gd name="connsiteX21" fmla="*/ 618825 w 1033045"/>
              <a:gd name="connsiteY21" fmla="*/ 812975 h 916006"/>
              <a:gd name="connsiteX22" fmla="*/ 734735 w 1033045"/>
              <a:gd name="connsiteY22" fmla="*/ 864491 h 916006"/>
              <a:gd name="connsiteX23" fmla="*/ 773371 w 1033045"/>
              <a:gd name="connsiteY23" fmla="*/ 877370 h 916006"/>
              <a:gd name="connsiteX24" fmla="*/ 824887 w 1033045"/>
              <a:gd name="connsiteY24" fmla="*/ 864491 h 916006"/>
              <a:gd name="connsiteX25" fmla="*/ 902160 w 1033045"/>
              <a:gd name="connsiteY25" fmla="*/ 812975 h 916006"/>
              <a:gd name="connsiteX26" fmla="*/ 915039 w 1033045"/>
              <a:gd name="connsiteY26" fmla="*/ 632671 h 916006"/>
              <a:gd name="connsiteX27" fmla="*/ 902160 w 1033045"/>
              <a:gd name="connsiteY27" fmla="*/ 594035 h 916006"/>
              <a:gd name="connsiteX28" fmla="*/ 824887 w 1033045"/>
              <a:gd name="connsiteY28" fmla="*/ 542519 h 916006"/>
              <a:gd name="connsiteX29" fmla="*/ 940797 w 1033045"/>
              <a:gd name="connsiteY29" fmla="*/ 491004 h 916006"/>
              <a:gd name="connsiteX30" fmla="*/ 979433 w 1033045"/>
              <a:gd name="connsiteY30" fmla="*/ 452367 h 916006"/>
              <a:gd name="connsiteX31" fmla="*/ 1030949 w 1033045"/>
              <a:gd name="connsiteY31" fmla="*/ 375094 h 916006"/>
              <a:gd name="connsiteX32" fmla="*/ 1018070 w 1033045"/>
              <a:gd name="connsiteY32" fmla="*/ 297820 h 916006"/>
              <a:gd name="connsiteX33" fmla="*/ 824887 w 1033045"/>
              <a:gd name="connsiteY33" fmla="*/ 233426 h 916006"/>
              <a:gd name="connsiteX34" fmla="*/ 812008 w 1033045"/>
              <a:gd name="connsiteY34" fmla="*/ 78880 h 916006"/>
              <a:gd name="connsiteX35" fmla="*/ 773371 w 1033045"/>
              <a:gd name="connsiteY35" fmla="*/ 53122 h 916006"/>
              <a:gd name="connsiteX36" fmla="*/ 631704 w 1033045"/>
              <a:gd name="connsiteY36" fmla="*/ 66001 h 916006"/>
              <a:gd name="connsiteX37" fmla="*/ 567309 w 1033045"/>
              <a:gd name="connsiteY37" fmla="*/ 78880 h 916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33045" h="916006">
                <a:moveTo>
                  <a:pt x="438521" y="66001"/>
                </a:moveTo>
                <a:cubicBezTo>
                  <a:pt x="339520" y="0"/>
                  <a:pt x="391783" y="9396"/>
                  <a:pt x="283974" y="27364"/>
                </a:cubicBezTo>
                <a:cubicBezTo>
                  <a:pt x="223447" y="87891"/>
                  <a:pt x="255440" y="50846"/>
                  <a:pt x="193822" y="143274"/>
                </a:cubicBezTo>
                <a:cubicBezTo>
                  <a:pt x="160534" y="193207"/>
                  <a:pt x="172959" y="167226"/>
                  <a:pt x="155185" y="220547"/>
                </a:cubicBezTo>
                <a:cubicBezTo>
                  <a:pt x="159478" y="237719"/>
                  <a:pt x="161091" y="255794"/>
                  <a:pt x="168064" y="272063"/>
                </a:cubicBezTo>
                <a:cubicBezTo>
                  <a:pt x="174161" y="286290"/>
                  <a:pt x="196858" y="295521"/>
                  <a:pt x="193822" y="310699"/>
                </a:cubicBezTo>
                <a:cubicBezTo>
                  <a:pt x="190255" y="328532"/>
                  <a:pt x="129205" y="345117"/>
                  <a:pt x="116549" y="349336"/>
                </a:cubicBezTo>
                <a:lnTo>
                  <a:pt x="65033" y="426609"/>
                </a:lnTo>
                <a:lnTo>
                  <a:pt x="39275" y="465246"/>
                </a:lnTo>
                <a:cubicBezTo>
                  <a:pt x="12576" y="545346"/>
                  <a:pt x="0" y="544678"/>
                  <a:pt x="26397" y="632671"/>
                </a:cubicBezTo>
                <a:cubicBezTo>
                  <a:pt x="30845" y="647497"/>
                  <a:pt x="43568" y="658429"/>
                  <a:pt x="52154" y="671308"/>
                </a:cubicBezTo>
                <a:cubicBezTo>
                  <a:pt x="95084" y="667015"/>
                  <a:pt x="138538" y="666380"/>
                  <a:pt x="180943" y="658429"/>
                </a:cubicBezTo>
                <a:cubicBezTo>
                  <a:pt x="207629" y="653425"/>
                  <a:pt x="258216" y="632671"/>
                  <a:pt x="258216" y="632671"/>
                </a:cubicBezTo>
                <a:cubicBezTo>
                  <a:pt x="262509" y="645550"/>
                  <a:pt x="268433" y="657996"/>
                  <a:pt x="271095" y="671308"/>
                </a:cubicBezTo>
                <a:cubicBezTo>
                  <a:pt x="277048" y="701074"/>
                  <a:pt x="273077" y="733128"/>
                  <a:pt x="283974" y="761460"/>
                </a:cubicBezTo>
                <a:cubicBezTo>
                  <a:pt x="295087" y="790354"/>
                  <a:pt x="318318" y="812975"/>
                  <a:pt x="335490" y="838733"/>
                </a:cubicBezTo>
                <a:lnTo>
                  <a:pt x="361247" y="877370"/>
                </a:lnTo>
                <a:cubicBezTo>
                  <a:pt x="367519" y="886778"/>
                  <a:pt x="469414" y="910851"/>
                  <a:pt x="490036" y="916006"/>
                </a:cubicBezTo>
                <a:cubicBezTo>
                  <a:pt x="518548" y="896999"/>
                  <a:pt x="547475" y="881364"/>
                  <a:pt x="567309" y="851612"/>
                </a:cubicBezTo>
                <a:cubicBezTo>
                  <a:pt x="574839" y="840316"/>
                  <a:pt x="574117" y="825117"/>
                  <a:pt x="580188" y="812975"/>
                </a:cubicBezTo>
                <a:cubicBezTo>
                  <a:pt x="587110" y="799131"/>
                  <a:pt x="597360" y="787218"/>
                  <a:pt x="605946" y="774339"/>
                </a:cubicBezTo>
                <a:cubicBezTo>
                  <a:pt x="610239" y="787218"/>
                  <a:pt x="610345" y="802374"/>
                  <a:pt x="618825" y="812975"/>
                </a:cubicBezTo>
                <a:cubicBezTo>
                  <a:pt x="641090" y="840807"/>
                  <a:pt x="711121" y="856620"/>
                  <a:pt x="734735" y="864491"/>
                </a:cubicBezTo>
                <a:lnTo>
                  <a:pt x="773371" y="877370"/>
                </a:lnTo>
                <a:cubicBezTo>
                  <a:pt x="790543" y="873077"/>
                  <a:pt x="809055" y="872407"/>
                  <a:pt x="824887" y="864491"/>
                </a:cubicBezTo>
                <a:cubicBezTo>
                  <a:pt x="852576" y="850647"/>
                  <a:pt x="902160" y="812975"/>
                  <a:pt x="902160" y="812975"/>
                </a:cubicBezTo>
                <a:cubicBezTo>
                  <a:pt x="935115" y="714113"/>
                  <a:pt x="936064" y="748308"/>
                  <a:pt x="915039" y="632671"/>
                </a:cubicBezTo>
                <a:cubicBezTo>
                  <a:pt x="912611" y="619315"/>
                  <a:pt x="911759" y="603634"/>
                  <a:pt x="902160" y="594035"/>
                </a:cubicBezTo>
                <a:cubicBezTo>
                  <a:pt x="880270" y="572145"/>
                  <a:pt x="824887" y="542519"/>
                  <a:pt x="824887" y="542519"/>
                </a:cubicBezTo>
                <a:cubicBezTo>
                  <a:pt x="881038" y="523802"/>
                  <a:pt x="899981" y="525017"/>
                  <a:pt x="940797" y="491004"/>
                </a:cubicBezTo>
                <a:cubicBezTo>
                  <a:pt x="954789" y="479344"/>
                  <a:pt x="968251" y="466744"/>
                  <a:pt x="979433" y="452367"/>
                </a:cubicBezTo>
                <a:cubicBezTo>
                  <a:pt x="998439" y="427931"/>
                  <a:pt x="1030949" y="375094"/>
                  <a:pt x="1030949" y="375094"/>
                </a:cubicBezTo>
                <a:cubicBezTo>
                  <a:pt x="1026656" y="349336"/>
                  <a:pt x="1033045" y="319213"/>
                  <a:pt x="1018070" y="297820"/>
                </a:cubicBezTo>
                <a:cubicBezTo>
                  <a:pt x="971846" y="231785"/>
                  <a:pt x="891956" y="240878"/>
                  <a:pt x="824887" y="233426"/>
                </a:cubicBezTo>
                <a:cubicBezTo>
                  <a:pt x="820594" y="181911"/>
                  <a:pt x="826210" y="128585"/>
                  <a:pt x="812008" y="78880"/>
                </a:cubicBezTo>
                <a:cubicBezTo>
                  <a:pt x="807756" y="63997"/>
                  <a:pt x="788810" y="54225"/>
                  <a:pt x="773371" y="53122"/>
                </a:cubicBezTo>
                <a:cubicBezTo>
                  <a:pt x="726074" y="49744"/>
                  <a:pt x="678926" y="61708"/>
                  <a:pt x="631704" y="66001"/>
                </a:cubicBezTo>
                <a:cubicBezTo>
                  <a:pt x="584922" y="81595"/>
                  <a:pt x="606643" y="78880"/>
                  <a:pt x="567309" y="78880"/>
                </a:cubicBezTo>
              </a:path>
            </a:pathLst>
          </a:cu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0659" name="Connecteur droit 3"/>
          <p:cNvCxnSpPr>
            <a:cxnSpLocks noChangeShapeType="1"/>
            <a:stCxn id="3" idx="0"/>
          </p:cNvCxnSpPr>
          <p:nvPr/>
        </p:nvCxnSpPr>
        <p:spPr bwMode="auto">
          <a:xfrm flipH="1" flipV="1">
            <a:off x="4046538" y="928688"/>
            <a:ext cx="9525" cy="7810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70660" name="Connecteur droit 4"/>
          <p:cNvCxnSpPr>
            <a:cxnSpLocks noChangeShapeType="1"/>
            <a:stCxn id="3" idx="37"/>
          </p:cNvCxnSpPr>
          <p:nvPr/>
        </p:nvCxnSpPr>
        <p:spPr bwMode="auto">
          <a:xfrm flipV="1">
            <a:off x="4184650" y="928688"/>
            <a:ext cx="4763" cy="7937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grpSp>
        <p:nvGrpSpPr>
          <p:cNvPr id="2" name="Groupe 5"/>
          <p:cNvGrpSpPr>
            <a:grpSpLocks/>
          </p:cNvGrpSpPr>
          <p:nvPr/>
        </p:nvGrpSpPr>
        <p:grpSpPr bwMode="auto">
          <a:xfrm>
            <a:off x="3319463" y="2428875"/>
            <a:ext cx="1609725" cy="388938"/>
            <a:chOff x="1416676" y="3425780"/>
            <a:chExt cx="1609032" cy="388513"/>
          </a:xfrm>
        </p:grpSpPr>
        <p:sp>
          <p:nvSpPr>
            <p:cNvPr id="7" name="Forme libre 6"/>
            <p:cNvSpPr/>
            <p:nvPr/>
          </p:nvSpPr>
          <p:spPr bwMode="auto">
            <a:xfrm>
              <a:off x="1416676" y="3425780"/>
              <a:ext cx="1596337" cy="236280"/>
            </a:xfrm>
            <a:custGeom>
              <a:avLst/>
              <a:gdLst>
                <a:gd name="connsiteX0" fmla="*/ 0 w 1596980"/>
                <a:gd name="connsiteY0" fmla="*/ 51516 h 236113"/>
                <a:gd name="connsiteX1" fmla="*/ 206062 w 1596980"/>
                <a:gd name="connsiteY1" fmla="*/ 154547 h 236113"/>
                <a:gd name="connsiteX2" fmla="*/ 399245 w 1596980"/>
                <a:gd name="connsiteY2" fmla="*/ 206062 h 236113"/>
                <a:gd name="connsiteX3" fmla="*/ 618186 w 1596980"/>
                <a:gd name="connsiteY3" fmla="*/ 231820 h 236113"/>
                <a:gd name="connsiteX4" fmla="*/ 850006 w 1596980"/>
                <a:gd name="connsiteY4" fmla="*/ 231820 h 236113"/>
                <a:gd name="connsiteX5" fmla="*/ 1094704 w 1596980"/>
                <a:gd name="connsiteY5" fmla="*/ 218941 h 236113"/>
                <a:gd name="connsiteX6" fmla="*/ 1300766 w 1596980"/>
                <a:gd name="connsiteY6" fmla="*/ 180305 h 236113"/>
                <a:gd name="connsiteX7" fmla="*/ 1455313 w 1596980"/>
                <a:gd name="connsiteY7" fmla="*/ 103031 h 236113"/>
                <a:gd name="connsiteX8" fmla="*/ 1596980 w 1596980"/>
                <a:gd name="connsiteY8" fmla="*/ 0 h 236113"/>
                <a:gd name="connsiteX9" fmla="*/ 1596980 w 1596980"/>
                <a:gd name="connsiteY9" fmla="*/ 0 h 236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6980" h="236113">
                  <a:moveTo>
                    <a:pt x="0" y="51516"/>
                  </a:moveTo>
                  <a:cubicBezTo>
                    <a:pt x="69760" y="90152"/>
                    <a:pt x="139521" y="128789"/>
                    <a:pt x="206062" y="154547"/>
                  </a:cubicBezTo>
                  <a:cubicBezTo>
                    <a:pt x="272603" y="180305"/>
                    <a:pt x="330558" y="193183"/>
                    <a:pt x="399245" y="206062"/>
                  </a:cubicBezTo>
                  <a:cubicBezTo>
                    <a:pt x="467932" y="218941"/>
                    <a:pt x="543059" y="227527"/>
                    <a:pt x="618186" y="231820"/>
                  </a:cubicBezTo>
                  <a:cubicBezTo>
                    <a:pt x="693313" y="236113"/>
                    <a:pt x="770586" y="233967"/>
                    <a:pt x="850006" y="231820"/>
                  </a:cubicBezTo>
                  <a:cubicBezTo>
                    <a:pt x="929426" y="229674"/>
                    <a:pt x="1019577" y="227527"/>
                    <a:pt x="1094704" y="218941"/>
                  </a:cubicBezTo>
                  <a:cubicBezTo>
                    <a:pt x="1169831" y="210355"/>
                    <a:pt x="1240665" y="199623"/>
                    <a:pt x="1300766" y="180305"/>
                  </a:cubicBezTo>
                  <a:cubicBezTo>
                    <a:pt x="1360868" y="160987"/>
                    <a:pt x="1405944" y="133082"/>
                    <a:pt x="1455313" y="103031"/>
                  </a:cubicBezTo>
                  <a:cubicBezTo>
                    <a:pt x="1504682" y="72980"/>
                    <a:pt x="1596980" y="0"/>
                    <a:pt x="1596980" y="0"/>
                  </a:cubicBezTo>
                  <a:lnTo>
                    <a:pt x="159698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orme libre 7"/>
            <p:cNvSpPr/>
            <p:nvPr/>
          </p:nvSpPr>
          <p:spPr bwMode="auto">
            <a:xfrm>
              <a:off x="1429371" y="3578013"/>
              <a:ext cx="1596337" cy="236280"/>
            </a:xfrm>
            <a:custGeom>
              <a:avLst/>
              <a:gdLst>
                <a:gd name="connsiteX0" fmla="*/ 0 w 1596980"/>
                <a:gd name="connsiteY0" fmla="*/ 51516 h 236113"/>
                <a:gd name="connsiteX1" fmla="*/ 206062 w 1596980"/>
                <a:gd name="connsiteY1" fmla="*/ 154547 h 236113"/>
                <a:gd name="connsiteX2" fmla="*/ 399245 w 1596980"/>
                <a:gd name="connsiteY2" fmla="*/ 206062 h 236113"/>
                <a:gd name="connsiteX3" fmla="*/ 618186 w 1596980"/>
                <a:gd name="connsiteY3" fmla="*/ 231820 h 236113"/>
                <a:gd name="connsiteX4" fmla="*/ 850006 w 1596980"/>
                <a:gd name="connsiteY4" fmla="*/ 231820 h 236113"/>
                <a:gd name="connsiteX5" fmla="*/ 1094704 w 1596980"/>
                <a:gd name="connsiteY5" fmla="*/ 218941 h 236113"/>
                <a:gd name="connsiteX6" fmla="*/ 1300766 w 1596980"/>
                <a:gd name="connsiteY6" fmla="*/ 180305 h 236113"/>
                <a:gd name="connsiteX7" fmla="*/ 1455313 w 1596980"/>
                <a:gd name="connsiteY7" fmla="*/ 103031 h 236113"/>
                <a:gd name="connsiteX8" fmla="*/ 1596980 w 1596980"/>
                <a:gd name="connsiteY8" fmla="*/ 0 h 236113"/>
                <a:gd name="connsiteX9" fmla="*/ 1596980 w 1596980"/>
                <a:gd name="connsiteY9" fmla="*/ 0 h 236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6980" h="236113">
                  <a:moveTo>
                    <a:pt x="0" y="51516"/>
                  </a:moveTo>
                  <a:cubicBezTo>
                    <a:pt x="69760" y="90152"/>
                    <a:pt x="139521" y="128789"/>
                    <a:pt x="206062" y="154547"/>
                  </a:cubicBezTo>
                  <a:cubicBezTo>
                    <a:pt x="272603" y="180305"/>
                    <a:pt x="330558" y="193183"/>
                    <a:pt x="399245" y="206062"/>
                  </a:cubicBezTo>
                  <a:cubicBezTo>
                    <a:pt x="467932" y="218941"/>
                    <a:pt x="543059" y="227527"/>
                    <a:pt x="618186" y="231820"/>
                  </a:cubicBezTo>
                  <a:cubicBezTo>
                    <a:pt x="693313" y="236113"/>
                    <a:pt x="770586" y="233967"/>
                    <a:pt x="850006" y="231820"/>
                  </a:cubicBezTo>
                  <a:cubicBezTo>
                    <a:pt x="929426" y="229674"/>
                    <a:pt x="1019577" y="227527"/>
                    <a:pt x="1094704" y="218941"/>
                  </a:cubicBezTo>
                  <a:cubicBezTo>
                    <a:pt x="1169831" y="210355"/>
                    <a:pt x="1240665" y="199623"/>
                    <a:pt x="1300766" y="180305"/>
                  </a:cubicBezTo>
                  <a:cubicBezTo>
                    <a:pt x="1360868" y="160987"/>
                    <a:pt x="1405944" y="133082"/>
                    <a:pt x="1455313" y="103031"/>
                  </a:cubicBezTo>
                  <a:cubicBezTo>
                    <a:pt x="1504682" y="72980"/>
                    <a:pt x="1596980" y="0"/>
                    <a:pt x="1596980" y="0"/>
                  </a:cubicBezTo>
                  <a:lnTo>
                    <a:pt x="159698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0662" name="ZoneTexte 8"/>
          <p:cNvSpPr txBox="1">
            <a:spLocks noChangeArrowheads="1"/>
          </p:cNvSpPr>
          <p:nvPr/>
        </p:nvSpPr>
        <p:spPr bwMode="auto">
          <a:xfrm>
            <a:off x="714375" y="142875"/>
            <a:ext cx="79208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dirty="0"/>
              <a:t>c) </a:t>
            </a:r>
            <a:r>
              <a:rPr lang="fr-FR" sz="2400" b="1" dirty="0">
                <a:solidFill>
                  <a:srgbClr val="FF0000"/>
                </a:solidFill>
              </a:rPr>
              <a:t>Fibrose pulmonaire </a:t>
            </a:r>
            <a:r>
              <a:rPr lang="fr-FR" sz="2400" b="1" dirty="0"/>
              <a:t>: la mb </a:t>
            </a:r>
            <a:r>
              <a:rPr lang="fr-FR" sz="2400" b="1" dirty="0" err="1"/>
              <a:t>alvéol</a:t>
            </a:r>
            <a:r>
              <a:rPr lang="fr-FR" sz="2400" b="1" dirty="0"/>
              <a:t>. épaissie ralentit </a:t>
            </a:r>
          </a:p>
          <a:p>
            <a:r>
              <a:rPr lang="fr-FR" sz="2400" b="1" dirty="0"/>
              <a:t>les échanges. La </a:t>
            </a:r>
            <a:r>
              <a:rPr lang="fr-FR" sz="2400" b="1" dirty="0">
                <a:sym typeface="Wingdings" pitchFamily="2" charset="2"/>
              </a:rPr>
              <a:t> compliance peut  la </a:t>
            </a:r>
            <a:r>
              <a:rPr lang="fr-FR" sz="2400" b="1" dirty="0" err="1">
                <a:sym typeface="Wingdings" pitchFamily="2" charset="2"/>
              </a:rPr>
              <a:t>ventil</a:t>
            </a:r>
            <a:r>
              <a:rPr lang="fr-FR" sz="2400" b="1" dirty="0">
                <a:sym typeface="Wingdings" pitchFamily="2" charset="2"/>
              </a:rPr>
              <a:t>. </a:t>
            </a:r>
            <a:r>
              <a:rPr lang="fr-FR" sz="2400" b="1" dirty="0" err="1">
                <a:sym typeface="Wingdings" pitchFamily="2" charset="2"/>
              </a:rPr>
              <a:t>alvéol</a:t>
            </a:r>
            <a:r>
              <a:rPr lang="fr-FR" sz="2400" b="1" dirty="0">
                <a:sym typeface="Wingdings" pitchFamily="2" charset="2"/>
              </a:rPr>
              <a:t>.</a:t>
            </a:r>
            <a:endParaRPr lang="fr-FR" sz="2400" b="1" dirty="0"/>
          </a:p>
        </p:txBody>
      </p:sp>
      <p:sp>
        <p:nvSpPr>
          <p:cNvPr id="70663" name="ZoneTexte 9"/>
          <p:cNvSpPr txBox="1">
            <a:spLocks noChangeArrowheads="1"/>
          </p:cNvSpPr>
          <p:nvPr/>
        </p:nvSpPr>
        <p:spPr bwMode="auto">
          <a:xfrm>
            <a:off x="5000625" y="1714500"/>
            <a:ext cx="28228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 dirty="0"/>
              <a:t>PO</a:t>
            </a:r>
            <a:r>
              <a:rPr lang="fr-FR" sz="2000" b="1" baseline="-25000" dirty="0"/>
              <a:t>2</a:t>
            </a:r>
            <a:r>
              <a:rPr lang="fr-FR" sz="2000" b="1" dirty="0"/>
              <a:t> normale ou </a:t>
            </a:r>
            <a:r>
              <a:rPr lang="fr-FR" sz="2000" b="1" dirty="0">
                <a:solidFill>
                  <a:srgbClr val="FF0000"/>
                </a:solidFill>
              </a:rPr>
              <a:t>basse</a:t>
            </a:r>
          </a:p>
        </p:txBody>
      </p:sp>
      <p:sp>
        <p:nvSpPr>
          <p:cNvPr id="70664" name="ZoneTexte 10"/>
          <p:cNvSpPr txBox="1">
            <a:spLocks noChangeArrowheads="1"/>
          </p:cNvSpPr>
          <p:nvPr/>
        </p:nvSpPr>
        <p:spPr bwMode="auto">
          <a:xfrm>
            <a:off x="5000628" y="2286000"/>
            <a:ext cx="14763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b="1" dirty="0"/>
              <a:t>PO</a:t>
            </a:r>
            <a:r>
              <a:rPr lang="fr-FR" sz="2000" b="1" baseline="-25000" dirty="0"/>
              <a:t>2</a:t>
            </a:r>
            <a:r>
              <a:rPr lang="fr-FR" sz="2000" b="1" dirty="0"/>
              <a:t> </a:t>
            </a:r>
            <a:r>
              <a:rPr lang="fr-FR" sz="2000" b="1" dirty="0">
                <a:solidFill>
                  <a:srgbClr val="FF0000"/>
                </a:solidFill>
              </a:rPr>
              <a:t>basse</a:t>
            </a:r>
          </a:p>
        </p:txBody>
      </p:sp>
      <p:cxnSp>
        <p:nvCxnSpPr>
          <p:cNvPr id="70665" name="Connecteur droit 11"/>
          <p:cNvCxnSpPr>
            <a:cxnSpLocks noChangeShapeType="1"/>
            <a:stCxn id="70663" idx="1"/>
          </p:cNvCxnSpPr>
          <p:nvPr/>
        </p:nvCxnSpPr>
        <p:spPr bwMode="auto">
          <a:xfrm rot="10800000" flipV="1">
            <a:off x="4357689" y="1914554"/>
            <a:ext cx="642936" cy="8569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70666" name="Connecteur droit 12"/>
          <p:cNvCxnSpPr>
            <a:cxnSpLocks noChangeShapeType="1"/>
            <a:stCxn id="70664" idx="1"/>
          </p:cNvCxnSpPr>
          <p:nvPr/>
        </p:nvCxnSpPr>
        <p:spPr bwMode="auto">
          <a:xfrm rot="10800000" flipV="1">
            <a:off x="4500574" y="2486055"/>
            <a:ext cx="500055" cy="22856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70667" name="ZoneTexte 18"/>
          <p:cNvSpPr txBox="1">
            <a:spLocks noChangeArrowheads="1"/>
          </p:cNvSpPr>
          <p:nvPr/>
        </p:nvSpPr>
        <p:spPr bwMode="auto">
          <a:xfrm>
            <a:off x="730250" y="3149600"/>
            <a:ext cx="752090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fr-FR" sz="2400" b="1" dirty="0"/>
              <a:t>d) </a:t>
            </a:r>
            <a:r>
              <a:rPr lang="fr-FR" sz="2400" b="1" dirty="0">
                <a:solidFill>
                  <a:srgbClr val="FF0000"/>
                </a:solidFill>
              </a:rPr>
              <a:t>Asthme</a:t>
            </a:r>
            <a:r>
              <a:rPr lang="fr-FR" sz="2400" b="1" dirty="0"/>
              <a:t> : l’</a:t>
            </a:r>
            <a:r>
              <a:rPr lang="fr-FR" sz="2400" b="1" dirty="0">
                <a:sym typeface="Wingdings" pitchFamily="2" charset="2"/>
              </a:rPr>
              <a:t> de la résistance des voies aériennes </a:t>
            </a:r>
          </a:p>
          <a:p>
            <a:pPr marL="457200" indent="-457200"/>
            <a:r>
              <a:rPr lang="fr-FR" sz="2400" b="1" dirty="0">
                <a:sym typeface="Wingdings" pitchFamily="2" charset="2"/>
              </a:rPr>
              <a:t>   diminue leur ventilation</a:t>
            </a:r>
            <a:endParaRPr lang="fr-FR" sz="2400" b="1" dirty="0"/>
          </a:p>
        </p:txBody>
      </p:sp>
      <p:sp>
        <p:nvSpPr>
          <p:cNvPr id="25" name="Forme libre 24"/>
          <p:cNvSpPr/>
          <p:nvPr/>
        </p:nvSpPr>
        <p:spPr bwMode="auto">
          <a:xfrm>
            <a:off x="3617913" y="4826000"/>
            <a:ext cx="1033462" cy="915988"/>
          </a:xfrm>
          <a:custGeom>
            <a:avLst/>
            <a:gdLst>
              <a:gd name="connsiteX0" fmla="*/ 438521 w 1033045"/>
              <a:gd name="connsiteY0" fmla="*/ 66001 h 916006"/>
              <a:gd name="connsiteX1" fmla="*/ 283974 w 1033045"/>
              <a:gd name="connsiteY1" fmla="*/ 27364 h 916006"/>
              <a:gd name="connsiteX2" fmla="*/ 193822 w 1033045"/>
              <a:gd name="connsiteY2" fmla="*/ 143274 h 916006"/>
              <a:gd name="connsiteX3" fmla="*/ 155185 w 1033045"/>
              <a:gd name="connsiteY3" fmla="*/ 220547 h 916006"/>
              <a:gd name="connsiteX4" fmla="*/ 168064 w 1033045"/>
              <a:gd name="connsiteY4" fmla="*/ 272063 h 916006"/>
              <a:gd name="connsiteX5" fmla="*/ 193822 w 1033045"/>
              <a:gd name="connsiteY5" fmla="*/ 310699 h 916006"/>
              <a:gd name="connsiteX6" fmla="*/ 116549 w 1033045"/>
              <a:gd name="connsiteY6" fmla="*/ 349336 h 916006"/>
              <a:gd name="connsiteX7" fmla="*/ 65033 w 1033045"/>
              <a:gd name="connsiteY7" fmla="*/ 426609 h 916006"/>
              <a:gd name="connsiteX8" fmla="*/ 39275 w 1033045"/>
              <a:gd name="connsiteY8" fmla="*/ 465246 h 916006"/>
              <a:gd name="connsiteX9" fmla="*/ 26397 w 1033045"/>
              <a:gd name="connsiteY9" fmla="*/ 632671 h 916006"/>
              <a:gd name="connsiteX10" fmla="*/ 52154 w 1033045"/>
              <a:gd name="connsiteY10" fmla="*/ 671308 h 916006"/>
              <a:gd name="connsiteX11" fmla="*/ 180943 w 1033045"/>
              <a:gd name="connsiteY11" fmla="*/ 658429 h 916006"/>
              <a:gd name="connsiteX12" fmla="*/ 258216 w 1033045"/>
              <a:gd name="connsiteY12" fmla="*/ 632671 h 916006"/>
              <a:gd name="connsiteX13" fmla="*/ 271095 w 1033045"/>
              <a:gd name="connsiteY13" fmla="*/ 671308 h 916006"/>
              <a:gd name="connsiteX14" fmla="*/ 283974 w 1033045"/>
              <a:gd name="connsiteY14" fmla="*/ 761460 h 916006"/>
              <a:gd name="connsiteX15" fmla="*/ 335490 w 1033045"/>
              <a:gd name="connsiteY15" fmla="*/ 838733 h 916006"/>
              <a:gd name="connsiteX16" fmla="*/ 361247 w 1033045"/>
              <a:gd name="connsiteY16" fmla="*/ 877370 h 916006"/>
              <a:gd name="connsiteX17" fmla="*/ 490036 w 1033045"/>
              <a:gd name="connsiteY17" fmla="*/ 916006 h 916006"/>
              <a:gd name="connsiteX18" fmla="*/ 567309 w 1033045"/>
              <a:gd name="connsiteY18" fmla="*/ 851612 h 916006"/>
              <a:gd name="connsiteX19" fmla="*/ 580188 w 1033045"/>
              <a:gd name="connsiteY19" fmla="*/ 812975 h 916006"/>
              <a:gd name="connsiteX20" fmla="*/ 605946 w 1033045"/>
              <a:gd name="connsiteY20" fmla="*/ 774339 h 916006"/>
              <a:gd name="connsiteX21" fmla="*/ 618825 w 1033045"/>
              <a:gd name="connsiteY21" fmla="*/ 812975 h 916006"/>
              <a:gd name="connsiteX22" fmla="*/ 734735 w 1033045"/>
              <a:gd name="connsiteY22" fmla="*/ 864491 h 916006"/>
              <a:gd name="connsiteX23" fmla="*/ 773371 w 1033045"/>
              <a:gd name="connsiteY23" fmla="*/ 877370 h 916006"/>
              <a:gd name="connsiteX24" fmla="*/ 824887 w 1033045"/>
              <a:gd name="connsiteY24" fmla="*/ 864491 h 916006"/>
              <a:gd name="connsiteX25" fmla="*/ 902160 w 1033045"/>
              <a:gd name="connsiteY25" fmla="*/ 812975 h 916006"/>
              <a:gd name="connsiteX26" fmla="*/ 915039 w 1033045"/>
              <a:gd name="connsiteY26" fmla="*/ 632671 h 916006"/>
              <a:gd name="connsiteX27" fmla="*/ 902160 w 1033045"/>
              <a:gd name="connsiteY27" fmla="*/ 594035 h 916006"/>
              <a:gd name="connsiteX28" fmla="*/ 824887 w 1033045"/>
              <a:gd name="connsiteY28" fmla="*/ 542519 h 916006"/>
              <a:gd name="connsiteX29" fmla="*/ 940797 w 1033045"/>
              <a:gd name="connsiteY29" fmla="*/ 491004 h 916006"/>
              <a:gd name="connsiteX30" fmla="*/ 979433 w 1033045"/>
              <a:gd name="connsiteY30" fmla="*/ 452367 h 916006"/>
              <a:gd name="connsiteX31" fmla="*/ 1030949 w 1033045"/>
              <a:gd name="connsiteY31" fmla="*/ 375094 h 916006"/>
              <a:gd name="connsiteX32" fmla="*/ 1018070 w 1033045"/>
              <a:gd name="connsiteY32" fmla="*/ 297820 h 916006"/>
              <a:gd name="connsiteX33" fmla="*/ 824887 w 1033045"/>
              <a:gd name="connsiteY33" fmla="*/ 233426 h 916006"/>
              <a:gd name="connsiteX34" fmla="*/ 812008 w 1033045"/>
              <a:gd name="connsiteY34" fmla="*/ 78880 h 916006"/>
              <a:gd name="connsiteX35" fmla="*/ 773371 w 1033045"/>
              <a:gd name="connsiteY35" fmla="*/ 53122 h 916006"/>
              <a:gd name="connsiteX36" fmla="*/ 631704 w 1033045"/>
              <a:gd name="connsiteY36" fmla="*/ 66001 h 916006"/>
              <a:gd name="connsiteX37" fmla="*/ 567309 w 1033045"/>
              <a:gd name="connsiteY37" fmla="*/ 78880 h 916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33045" h="916006">
                <a:moveTo>
                  <a:pt x="438521" y="66001"/>
                </a:moveTo>
                <a:cubicBezTo>
                  <a:pt x="339520" y="0"/>
                  <a:pt x="391783" y="9396"/>
                  <a:pt x="283974" y="27364"/>
                </a:cubicBezTo>
                <a:cubicBezTo>
                  <a:pt x="223447" y="87891"/>
                  <a:pt x="255440" y="50846"/>
                  <a:pt x="193822" y="143274"/>
                </a:cubicBezTo>
                <a:cubicBezTo>
                  <a:pt x="160534" y="193207"/>
                  <a:pt x="172959" y="167226"/>
                  <a:pt x="155185" y="220547"/>
                </a:cubicBezTo>
                <a:cubicBezTo>
                  <a:pt x="159478" y="237719"/>
                  <a:pt x="161091" y="255794"/>
                  <a:pt x="168064" y="272063"/>
                </a:cubicBezTo>
                <a:cubicBezTo>
                  <a:pt x="174161" y="286290"/>
                  <a:pt x="196858" y="295521"/>
                  <a:pt x="193822" y="310699"/>
                </a:cubicBezTo>
                <a:cubicBezTo>
                  <a:pt x="190255" y="328532"/>
                  <a:pt x="129205" y="345117"/>
                  <a:pt x="116549" y="349336"/>
                </a:cubicBezTo>
                <a:lnTo>
                  <a:pt x="65033" y="426609"/>
                </a:lnTo>
                <a:lnTo>
                  <a:pt x="39275" y="465246"/>
                </a:lnTo>
                <a:cubicBezTo>
                  <a:pt x="12576" y="545346"/>
                  <a:pt x="0" y="544678"/>
                  <a:pt x="26397" y="632671"/>
                </a:cubicBezTo>
                <a:cubicBezTo>
                  <a:pt x="30845" y="647497"/>
                  <a:pt x="43568" y="658429"/>
                  <a:pt x="52154" y="671308"/>
                </a:cubicBezTo>
                <a:cubicBezTo>
                  <a:pt x="95084" y="667015"/>
                  <a:pt x="138538" y="666380"/>
                  <a:pt x="180943" y="658429"/>
                </a:cubicBezTo>
                <a:cubicBezTo>
                  <a:pt x="207629" y="653425"/>
                  <a:pt x="258216" y="632671"/>
                  <a:pt x="258216" y="632671"/>
                </a:cubicBezTo>
                <a:cubicBezTo>
                  <a:pt x="262509" y="645550"/>
                  <a:pt x="268433" y="657996"/>
                  <a:pt x="271095" y="671308"/>
                </a:cubicBezTo>
                <a:cubicBezTo>
                  <a:pt x="277048" y="701074"/>
                  <a:pt x="273077" y="733128"/>
                  <a:pt x="283974" y="761460"/>
                </a:cubicBezTo>
                <a:cubicBezTo>
                  <a:pt x="295087" y="790354"/>
                  <a:pt x="318318" y="812975"/>
                  <a:pt x="335490" y="838733"/>
                </a:cubicBezTo>
                <a:lnTo>
                  <a:pt x="361247" y="877370"/>
                </a:lnTo>
                <a:cubicBezTo>
                  <a:pt x="367519" y="886778"/>
                  <a:pt x="469414" y="910851"/>
                  <a:pt x="490036" y="916006"/>
                </a:cubicBezTo>
                <a:cubicBezTo>
                  <a:pt x="518548" y="896999"/>
                  <a:pt x="547475" y="881364"/>
                  <a:pt x="567309" y="851612"/>
                </a:cubicBezTo>
                <a:cubicBezTo>
                  <a:pt x="574839" y="840316"/>
                  <a:pt x="574117" y="825117"/>
                  <a:pt x="580188" y="812975"/>
                </a:cubicBezTo>
                <a:cubicBezTo>
                  <a:pt x="587110" y="799131"/>
                  <a:pt x="597360" y="787218"/>
                  <a:pt x="605946" y="774339"/>
                </a:cubicBezTo>
                <a:cubicBezTo>
                  <a:pt x="610239" y="787218"/>
                  <a:pt x="610345" y="802374"/>
                  <a:pt x="618825" y="812975"/>
                </a:cubicBezTo>
                <a:cubicBezTo>
                  <a:pt x="641090" y="840807"/>
                  <a:pt x="711121" y="856620"/>
                  <a:pt x="734735" y="864491"/>
                </a:cubicBezTo>
                <a:lnTo>
                  <a:pt x="773371" y="877370"/>
                </a:lnTo>
                <a:cubicBezTo>
                  <a:pt x="790543" y="873077"/>
                  <a:pt x="809055" y="872407"/>
                  <a:pt x="824887" y="864491"/>
                </a:cubicBezTo>
                <a:cubicBezTo>
                  <a:pt x="852576" y="850647"/>
                  <a:pt x="902160" y="812975"/>
                  <a:pt x="902160" y="812975"/>
                </a:cubicBezTo>
                <a:cubicBezTo>
                  <a:pt x="935115" y="714113"/>
                  <a:pt x="936064" y="748308"/>
                  <a:pt x="915039" y="632671"/>
                </a:cubicBezTo>
                <a:cubicBezTo>
                  <a:pt x="912611" y="619315"/>
                  <a:pt x="911759" y="603634"/>
                  <a:pt x="902160" y="594035"/>
                </a:cubicBezTo>
                <a:cubicBezTo>
                  <a:pt x="880270" y="572145"/>
                  <a:pt x="824887" y="542519"/>
                  <a:pt x="824887" y="542519"/>
                </a:cubicBezTo>
                <a:cubicBezTo>
                  <a:pt x="881038" y="523802"/>
                  <a:pt x="899981" y="525017"/>
                  <a:pt x="940797" y="491004"/>
                </a:cubicBezTo>
                <a:cubicBezTo>
                  <a:pt x="954789" y="479344"/>
                  <a:pt x="968251" y="466744"/>
                  <a:pt x="979433" y="452367"/>
                </a:cubicBezTo>
                <a:cubicBezTo>
                  <a:pt x="998439" y="427931"/>
                  <a:pt x="1030949" y="375094"/>
                  <a:pt x="1030949" y="375094"/>
                </a:cubicBezTo>
                <a:cubicBezTo>
                  <a:pt x="1026656" y="349336"/>
                  <a:pt x="1033045" y="319213"/>
                  <a:pt x="1018070" y="297820"/>
                </a:cubicBezTo>
                <a:cubicBezTo>
                  <a:pt x="971846" y="231785"/>
                  <a:pt x="891956" y="240878"/>
                  <a:pt x="824887" y="233426"/>
                </a:cubicBezTo>
                <a:cubicBezTo>
                  <a:pt x="820594" y="181911"/>
                  <a:pt x="826210" y="128585"/>
                  <a:pt x="812008" y="78880"/>
                </a:cubicBezTo>
                <a:cubicBezTo>
                  <a:pt x="807756" y="63997"/>
                  <a:pt x="788810" y="54225"/>
                  <a:pt x="773371" y="53122"/>
                </a:cubicBezTo>
                <a:cubicBezTo>
                  <a:pt x="726074" y="49744"/>
                  <a:pt x="678926" y="61708"/>
                  <a:pt x="631704" y="66001"/>
                </a:cubicBezTo>
                <a:cubicBezTo>
                  <a:pt x="584922" y="81595"/>
                  <a:pt x="606643" y="78880"/>
                  <a:pt x="567309" y="78880"/>
                </a:cubicBezTo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0669" name="Connecteur droit 25"/>
          <p:cNvCxnSpPr>
            <a:cxnSpLocks noChangeShapeType="1"/>
          </p:cNvCxnSpPr>
          <p:nvPr/>
        </p:nvCxnSpPr>
        <p:spPr bwMode="auto">
          <a:xfrm flipH="1" flipV="1">
            <a:off x="4071938" y="4111625"/>
            <a:ext cx="9525" cy="7810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70670" name="Connecteur droit 26"/>
          <p:cNvCxnSpPr>
            <a:cxnSpLocks noChangeShapeType="1"/>
          </p:cNvCxnSpPr>
          <p:nvPr/>
        </p:nvCxnSpPr>
        <p:spPr bwMode="auto">
          <a:xfrm flipV="1">
            <a:off x="4138613" y="4111625"/>
            <a:ext cx="4762" cy="7937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grpSp>
        <p:nvGrpSpPr>
          <p:cNvPr id="4" name="Groupe 27"/>
          <p:cNvGrpSpPr>
            <a:grpSpLocks/>
          </p:cNvGrpSpPr>
          <p:nvPr/>
        </p:nvGrpSpPr>
        <p:grpSpPr bwMode="auto">
          <a:xfrm>
            <a:off x="3319463" y="5611813"/>
            <a:ext cx="1609725" cy="388937"/>
            <a:chOff x="1416676" y="3425780"/>
            <a:chExt cx="1609032" cy="388513"/>
          </a:xfrm>
        </p:grpSpPr>
        <p:sp>
          <p:nvSpPr>
            <p:cNvPr id="29" name="Forme libre 28"/>
            <p:cNvSpPr/>
            <p:nvPr/>
          </p:nvSpPr>
          <p:spPr bwMode="auto">
            <a:xfrm>
              <a:off x="1416676" y="3425780"/>
              <a:ext cx="1596337" cy="236279"/>
            </a:xfrm>
            <a:custGeom>
              <a:avLst/>
              <a:gdLst>
                <a:gd name="connsiteX0" fmla="*/ 0 w 1596980"/>
                <a:gd name="connsiteY0" fmla="*/ 51516 h 236113"/>
                <a:gd name="connsiteX1" fmla="*/ 206062 w 1596980"/>
                <a:gd name="connsiteY1" fmla="*/ 154547 h 236113"/>
                <a:gd name="connsiteX2" fmla="*/ 399245 w 1596980"/>
                <a:gd name="connsiteY2" fmla="*/ 206062 h 236113"/>
                <a:gd name="connsiteX3" fmla="*/ 618186 w 1596980"/>
                <a:gd name="connsiteY3" fmla="*/ 231820 h 236113"/>
                <a:gd name="connsiteX4" fmla="*/ 850006 w 1596980"/>
                <a:gd name="connsiteY4" fmla="*/ 231820 h 236113"/>
                <a:gd name="connsiteX5" fmla="*/ 1094704 w 1596980"/>
                <a:gd name="connsiteY5" fmla="*/ 218941 h 236113"/>
                <a:gd name="connsiteX6" fmla="*/ 1300766 w 1596980"/>
                <a:gd name="connsiteY6" fmla="*/ 180305 h 236113"/>
                <a:gd name="connsiteX7" fmla="*/ 1455313 w 1596980"/>
                <a:gd name="connsiteY7" fmla="*/ 103031 h 236113"/>
                <a:gd name="connsiteX8" fmla="*/ 1596980 w 1596980"/>
                <a:gd name="connsiteY8" fmla="*/ 0 h 236113"/>
                <a:gd name="connsiteX9" fmla="*/ 1596980 w 1596980"/>
                <a:gd name="connsiteY9" fmla="*/ 0 h 236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6980" h="236113">
                  <a:moveTo>
                    <a:pt x="0" y="51516"/>
                  </a:moveTo>
                  <a:cubicBezTo>
                    <a:pt x="69760" y="90152"/>
                    <a:pt x="139521" y="128789"/>
                    <a:pt x="206062" y="154547"/>
                  </a:cubicBezTo>
                  <a:cubicBezTo>
                    <a:pt x="272603" y="180305"/>
                    <a:pt x="330558" y="193183"/>
                    <a:pt x="399245" y="206062"/>
                  </a:cubicBezTo>
                  <a:cubicBezTo>
                    <a:pt x="467932" y="218941"/>
                    <a:pt x="543059" y="227527"/>
                    <a:pt x="618186" y="231820"/>
                  </a:cubicBezTo>
                  <a:cubicBezTo>
                    <a:pt x="693313" y="236113"/>
                    <a:pt x="770586" y="233967"/>
                    <a:pt x="850006" y="231820"/>
                  </a:cubicBezTo>
                  <a:cubicBezTo>
                    <a:pt x="929426" y="229674"/>
                    <a:pt x="1019577" y="227527"/>
                    <a:pt x="1094704" y="218941"/>
                  </a:cubicBezTo>
                  <a:cubicBezTo>
                    <a:pt x="1169831" y="210355"/>
                    <a:pt x="1240665" y="199623"/>
                    <a:pt x="1300766" y="180305"/>
                  </a:cubicBezTo>
                  <a:cubicBezTo>
                    <a:pt x="1360868" y="160987"/>
                    <a:pt x="1405944" y="133082"/>
                    <a:pt x="1455313" y="103031"/>
                  </a:cubicBezTo>
                  <a:cubicBezTo>
                    <a:pt x="1504682" y="72980"/>
                    <a:pt x="1596980" y="0"/>
                    <a:pt x="1596980" y="0"/>
                  </a:cubicBezTo>
                  <a:lnTo>
                    <a:pt x="159698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Forme libre 29"/>
            <p:cNvSpPr/>
            <p:nvPr/>
          </p:nvSpPr>
          <p:spPr bwMode="auto">
            <a:xfrm>
              <a:off x="1429371" y="3578014"/>
              <a:ext cx="1596337" cy="236279"/>
            </a:xfrm>
            <a:custGeom>
              <a:avLst/>
              <a:gdLst>
                <a:gd name="connsiteX0" fmla="*/ 0 w 1596980"/>
                <a:gd name="connsiteY0" fmla="*/ 51516 h 236113"/>
                <a:gd name="connsiteX1" fmla="*/ 206062 w 1596980"/>
                <a:gd name="connsiteY1" fmla="*/ 154547 h 236113"/>
                <a:gd name="connsiteX2" fmla="*/ 399245 w 1596980"/>
                <a:gd name="connsiteY2" fmla="*/ 206062 h 236113"/>
                <a:gd name="connsiteX3" fmla="*/ 618186 w 1596980"/>
                <a:gd name="connsiteY3" fmla="*/ 231820 h 236113"/>
                <a:gd name="connsiteX4" fmla="*/ 850006 w 1596980"/>
                <a:gd name="connsiteY4" fmla="*/ 231820 h 236113"/>
                <a:gd name="connsiteX5" fmla="*/ 1094704 w 1596980"/>
                <a:gd name="connsiteY5" fmla="*/ 218941 h 236113"/>
                <a:gd name="connsiteX6" fmla="*/ 1300766 w 1596980"/>
                <a:gd name="connsiteY6" fmla="*/ 180305 h 236113"/>
                <a:gd name="connsiteX7" fmla="*/ 1455313 w 1596980"/>
                <a:gd name="connsiteY7" fmla="*/ 103031 h 236113"/>
                <a:gd name="connsiteX8" fmla="*/ 1596980 w 1596980"/>
                <a:gd name="connsiteY8" fmla="*/ 0 h 236113"/>
                <a:gd name="connsiteX9" fmla="*/ 1596980 w 1596980"/>
                <a:gd name="connsiteY9" fmla="*/ 0 h 236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6980" h="236113">
                  <a:moveTo>
                    <a:pt x="0" y="51516"/>
                  </a:moveTo>
                  <a:cubicBezTo>
                    <a:pt x="69760" y="90152"/>
                    <a:pt x="139521" y="128789"/>
                    <a:pt x="206062" y="154547"/>
                  </a:cubicBezTo>
                  <a:cubicBezTo>
                    <a:pt x="272603" y="180305"/>
                    <a:pt x="330558" y="193183"/>
                    <a:pt x="399245" y="206062"/>
                  </a:cubicBezTo>
                  <a:cubicBezTo>
                    <a:pt x="467932" y="218941"/>
                    <a:pt x="543059" y="227527"/>
                    <a:pt x="618186" y="231820"/>
                  </a:cubicBezTo>
                  <a:cubicBezTo>
                    <a:pt x="693313" y="236113"/>
                    <a:pt x="770586" y="233967"/>
                    <a:pt x="850006" y="231820"/>
                  </a:cubicBezTo>
                  <a:cubicBezTo>
                    <a:pt x="929426" y="229674"/>
                    <a:pt x="1019577" y="227527"/>
                    <a:pt x="1094704" y="218941"/>
                  </a:cubicBezTo>
                  <a:cubicBezTo>
                    <a:pt x="1169831" y="210355"/>
                    <a:pt x="1240665" y="199623"/>
                    <a:pt x="1300766" y="180305"/>
                  </a:cubicBezTo>
                  <a:cubicBezTo>
                    <a:pt x="1360868" y="160987"/>
                    <a:pt x="1405944" y="133082"/>
                    <a:pt x="1455313" y="103031"/>
                  </a:cubicBezTo>
                  <a:cubicBezTo>
                    <a:pt x="1504682" y="72980"/>
                    <a:pt x="1596980" y="0"/>
                    <a:pt x="1596980" y="0"/>
                  </a:cubicBezTo>
                  <a:lnTo>
                    <a:pt x="159698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0672" name="ZoneTexte 30"/>
          <p:cNvSpPr txBox="1">
            <a:spLocks noChangeArrowheads="1"/>
          </p:cNvSpPr>
          <p:nvPr/>
        </p:nvSpPr>
        <p:spPr bwMode="auto">
          <a:xfrm>
            <a:off x="5000625" y="4897438"/>
            <a:ext cx="12522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/>
              <a:t>PO</a:t>
            </a:r>
            <a:r>
              <a:rPr lang="fr-FR" b="1" baseline="-25000" dirty="0"/>
              <a:t>2</a:t>
            </a:r>
            <a:r>
              <a:rPr lang="fr-FR" b="1" dirty="0"/>
              <a:t> </a:t>
            </a:r>
            <a:r>
              <a:rPr lang="fr-FR" b="1" dirty="0">
                <a:solidFill>
                  <a:srgbClr val="FF0000"/>
                </a:solidFill>
              </a:rPr>
              <a:t>basse</a:t>
            </a:r>
          </a:p>
        </p:txBody>
      </p:sp>
      <p:sp>
        <p:nvSpPr>
          <p:cNvPr id="70673" name="ZoneTexte 31"/>
          <p:cNvSpPr txBox="1">
            <a:spLocks noChangeArrowheads="1"/>
          </p:cNvSpPr>
          <p:nvPr/>
        </p:nvSpPr>
        <p:spPr bwMode="auto">
          <a:xfrm>
            <a:off x="5000625" y="5468938"/>
            <a:ext cx="12522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/>
              <a:t>PO</a:t>
            </a:r>
            <a:r>
              <a:rPr lang="fr-FR" b="1" baseline="-25000" dirty="0"/>
              <a:t>2</a:t>
            </a:r>
            <a:r>
              <a:rPr lang="fr-FR" b="1" dirty="0"/>
              <a:t> </a:t>
            </a:r>
            <a:r>
              <a:rPr lang="fr-FR" b="1" dirty="0">
                <a:solidFill>
                  <a:srgbClr val="FF0000"/>
                </a:solidFill>
              </a:rPr>
              <a:t>basse</a:t>
            </a:r>
          </a:p>
        </p:txBody>
      </p:sp>
      <p:cxnSp>
        <p:nvCxnSpPr>
          <p:cNvPr id="70674" name="Connecteur droit 32"/>
          <p:cNvCxnSpPr>
            <a:cxnSpLocks noChangeShapeType="1"/>
            <a:stCxn id="70672" idx="1"/>
          </p:cNvCxnSpPr>
          <p:nvPr/>
        </p:nvCxnSpPr>
        <p:spPr bwMode="auto">
          <a:xfrm rot="10800000" flipV="1">
            <a:off x="4357689" y="5082104"/>
            <a:ext cx="642936" cy="10108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70675" name="Connecteur droit 33"/>
          <p:cNvCxnSpPr>
            <a:cxnSpLocks noChangeShapeType="1"/>
            <a:stCxn id="70673" idx="1"/>
          </p:cNvCxnSpPr>
          <p:nvPr/>
        </p:nvCxnSpPr>
        <p:spPr bwMode="auto">
          <a:xfrm rot="10800000" flipV="1">
            <a:off x="4500563" y="5653603"/>
            <a:ext cx="500062" cy="243959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70676" name="ZoneTexte 34"/>
          <p:cNvSpPr txBox="1">
            <a:spLocks noChangeArrowheads="1"/>
          </p:cNvSpPr>
          <p:nvPr/>
        </p:nvSpPr>
        <p:spPr bwMode="auto">
          <a:xfrm>
            <a:off x="4929188" y="4143375"/>
            <a:ext cx="27975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/>
              <a:t>Bronchioles contractées</a:t>
            </a:r>
          </a:p>
        </p:txBody>
      </p:sp>
      <p:cxnSp>
        <p:nvCxnSpPr>
          <p:cNvPr id="70677" name="Connecteur droit 36"/>
          <p:cNvCxnSpPr>
            <a:cxnSpLocks noChangeShapeType="1"/>
          </p:cNvCxnSpPr>
          <p:nvPr/>
        </p:nvCxnSpPr>
        <p:spPr bwMode="auto">
          <a:xfrm rot="10800000">
            <a:off x="4143375" y="4357688"/>
            <a:ext cx="642938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7" grpId="0"/>
      <p:bldP spid="25" grpId="0" animBg="1"/>
      <p:bldP spid="70672" grpId="0"/>
      <p:bldP spid="70673" grpId="0"/>
      <p:bldP spid="7067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e libre 2"/>
          <p:cNvSpPr/>
          <p:nvPr/>
        </p:nvSpPr>
        <p:spPr bwMode="auto">
          <a:xfrm>
            <a:off x="3617913" y="2468563"/>
            <a:ext cx="1033462" cy="915987"/>
          </a:xfrm>
          <a:custGeom>
            <a:avLst/>
            <a:gdLst>
              <a:gd name="connsiteX0" fmla="*/ 438521 w 1033045"/>
              <a:gd name="connsiteY0" fmla="*/ 66001 h 916006"/>
              <a:gd name="connsiteX1" fmla="*/ 283974 w 1033045"/>
              <a:gd name="connsiteY1" fmla="*/ 27364 h 916006"/>
              <a:gd name="connsiteX2" fmla="*/ 193822 w 1033045"/>
              <a:gd name="connsiteY2" fmla="*/ 143274 h 916006"/>
              <a:gd name="connsiteX3" fmla="*/ 155185 w 1033045"/>
              <a:gd name="connsiteY3" fmla="*/ 220547 h 916006"/>
              <a:gd name="connsiteX4" fmla="*/ 168064 w 1033045"/>
              <a:gd name="connsiteY4" fmla="*/ 272063 h 916006"/>
              <a:gd name="connsiteX5" fmla="*/ 193822 w 1033045"/>
              <a:gd name="connsiteY5" fmla="*/ 310699 h 916006"/>
              <a:gd name="connsiteX6" fmla="*/ 116549 w 1033045"/>
              <a:gd name="connsiteY6" fmla="*/ 349336 h 916006"/>
              <a:gd name="connsiteX7" fmla="*/ 65033 w 1033045"/>
              <a:gd name="connsiteY7" fmla="*/ 426609 h 916006"/>
              <a:gd name="connsiteX8" fmla="*/ 39275 w 1033045"/>
              <a:gd name="connsiteY8" fmla="*/ 465246 h 916006"/>
              <a:gd name="connsiteX9" fmla="*/ 26397 w 1033045"/>
              <a:gd name="connsiteY9" fmla="*/ 632671 h 916006"/>
              <a:gd name="connsiteX10" fmla="*/ 52154 w 1033045"/>
              <a:gd name="connsiteY10" fmla="*/ 671308 h 916006"/>
              <a:gd name="connsiteX11" fmla="*/ 180943 w 1033045"/>
              <a:gd name="connsiteY11" fmla="*/ 658429 h 916006"/>
              <a:gd name="connsiteX12" fmla="*/ 258216 w 1033045"/>
              <a:gd name="connsiteY12" fmla="*/ 632671 h 916006"/>
              <a:gd name="connsiteX13" fmla="*/ 271095 w 1033045"/>
              <a:gd name="connsiteY13" fmla="*/ 671308 h 916006"/>
              <a:gd name="connsiteX14" fmla="*/ 283974 w 1033045"/>
              <a:gd name="connsiteY14" fmla="*/ 761460 h 916006"/>
              <a:gd name="connsiteX15" fmla="*/ 335490 w 1033045"/>
              <a:gd name="connsiteY15" fmla="*/ 838733 h 916006"/>
              <a:gd name="connsiteX16" fmla="*/ 361247 w 1033045"/>
              <a:gd name="connsiteY16" fmla="*/ 877370 h 916006"/>
              <a:gd name="connsiteX17" fmla="*/ 490036 w 1033045"/>
              <a:gd name="connsiteY17" fmla="*/ 916006 h 916006"/>
              <a:gd name="connsiteX18" fmla="*/ 567309 w 1033045"/>
              <a:gd name="connsiteY18" fmla="*/ 851612 h 916006"/>
              <a:gd name="connsiteX19" fmla="*/ 580188 w 1033045"/>
              <a:gd name="connsiteY19" fmla="*/ 812975 h 916006"/>
              <a:gd name="connsiteX20" fmla="*/ 605946 w 1033045"/>
              <a:gd name="connsiteY20" fmla="*/ 774339 h 916006"/>
              <a:gd name="connsiteX21" fmla="*/ 618825 w 1033045"/>
              <a:gd name="connsiteY21" fmla="*/ 812975 h 916006"/>
              <a:gd name="connsiteX22" fmla="*/ 734735 w 1033045"/>
              <a:gd name="connsiteY22" fmla="*/ 864491 h 916006"/>
              <a:gd name="connsiteX23" fmla="*/ 773371 w 1033045"/>
              <a:gd name="connsiteY23" fmla="*/ 877370 h 916006"/>
              <a:gd name="connsiteX24" fmla="*/ 824887 w 1033045"/>
              <a:gd name="connsiteY24" fmla="*/ 864491 h 916006"/>
              <a:gd name="connsiteX25" fmla="*/ 902160 w 1033045"/>
              <a:gd name="connsiteY25" fmla="*/ 812975 h 916006"/>
              <a:gd name="connsiteX26" fmla="*/ 915039 w 1033045"/>
              <a:gd name="connsiteY26" fmla="*/ 632671 h 916006"/>
              <a:gd name="connsiteX27" fmla="*/ 902160 w 1033045"/>
              <a:gd name="connsiteY27" fmla="*/ 594035 h 916006"/>
              <a:gd name="connsiteX28" fmla="*/ 824887 w 1033045"/>
              <a:gd name="connsiteY28" fmla="*/ 542519 h 916006"/>
              <a:gd name="connsiteX29" fmla="*/ 940797 w 1033045"/>
              <a:gd name="connsiteY29" fmla="*/ 491004 h 916006"/>
              <a:gd name="connsiteX30" fmla="*/ 979433 w 1033045"/>
              <a:gd name="connsiteY30" fmla="*/ 452367 h 916006"/>
              <a:gd name="connsiteX31" fmla="*/ 1030949 w 1033045"/>
              <a:gd name="connsiteY31" fmla="*/ 375094 h 916006"/>
              <a:gd name="connsiteX32" fmla="*/ 1018070 w 1033045"/>
              <a:gd name="connsiteY32" fmla="*/ 297820 h 916006"/>
              <a:gd name="connsiteX33" fmla="*/ 824887 w 1033045"/>
              <a:gd name="connsiteY33" fmla="*/ 233426 h 916006"/>
              <a:gd name="connsiteX34" fmla="*/ 812008 w 1033045"/>
              <a:gd name="connsiteY34" fmla="*/ 78880 h 916006"/>
              <a:gd name="connsiteX35" fmla="*/ 773371 w 1033045"/>
              <a:gd name="connsiteY35" fmla="*/ 53122 h 916006"/>
              <a:gd name="connsiteX36" fmla="*/ 631704 w 1033045"/>
              <a:gd name="connsiteY36" fmla="*/ 66001 h 916006"/>
              <a:gd name="connsiteX37" fmla="*/ 567309 w 1033045"/>
              <a:gd name="connsiteY37" fmla="*/ 78880 h 916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33045" h="916006">
                <a:moveTo>
                  <a:pt x="438521" y="66001"/>
                </a:moveTo>
                <a:cubicBezTo>
                  <a:pt x="339520" y="0"/>
                  <a:pt x="391783" y="9396"/>
                  <a:pt x="283974" y="27364"/>
                </a:cubicBezTo>
                <a:cubicBezTo>
                  <a:pt x="223447" y="87891"/>
                  <a:pt x="255440" y="50846"/>
                  <a:pt x="193822" y="143274"/>
                </a:cubicBezTo>
                <a:cubicBezTo>
                  <a:pt x="160534" y="193207"/>
                  <a:pt x="172959" y="167226"/>
                  <a:pt x="155185" y="220547"/>
                </a:cubicBezTo>
                <a:cubicBezTo>
                  <a:pt x="159478" y="237719"/>
                  <a:pt x="161091" y="255794"/>
                  <a:pt x="168064" y="272063"/>
                </a:cubicBezTo>
                <a:cubicBezTo>
                  <a:pt x="174161" y="286290"/>
                  <a:pt x="196858" y="295521"/>
                  <a:pt x="193822" y="310699"/>
                </a:cubicBezTo>
                <a:cubicBezTo>
                  <a:pt x="190255" y="328532"/>
                  <a:pt x="129205" y="345117"/>
                  <a:pt x="116549" y="349336"/>
                </a:cubicBezTo>
                <a:lnTo>
                  <a:pt x="65033" y="426609"/>
                </a:lnTo>
                <a:lnTo>
                  <a:pt x="39275" y="465246"/>
                </a:lnTo>
                <a:cubicBezTo>
                  <a:pt x="12576" y="545346"/>
                  <a:pt x="0" y="544678"/>
                  <a:pt x="26397" y="632671"/>
                </a:cubicBezTo>
                <a:cubicBezTo>
                  <a:pt x="30845" y="647497"/>
                  <a:pt x="43568" y="658429"/>
                  <a:pt x="52154" y="671308"/>
                </a:cubicBezTo>
                <a:cubicBezTo>
                  <a:pt x="95084" y="667015"/>
                  <a:pt x="138538" y="666380"/>
                  <a:pt x="180943" y="658429"/>
                </a:cubicBezTo>
                <a:cubicBezTo>
                  <a:pt x="207629" y="653425"/>
                  <a:pt x="258216" y="632671"/>
                  <a:pt x="258216" y="632671"/>
                </a:cubicBezTo>
                <a:cubicBezTo>
                  <a:pt x="262509" y="645550"/>
                  <a:pt x="268433" y="657996"/>
                  <a:pt x="271095" y="671308"/>
                </a:cubicBezTo>
                <a:cubicBezTo>
                  <a:pt x="277048" y="701074"/>
                  <a:pt x="273077" y="733128"/>
                  <a:pt x="283974" y="761460"/>
                </a:cubicBezTo>
                <a:cubicBezTo>
                  <a:pt x="295087" y="790354"/>
                  <a:pt x="318318" y="812975"/>
                  <a:pt x="335490" y="838733"/>
                </a:cubicBezTo>
                <a:lnTo>
                  <a:pt x="361247" y="877370"/>
                </a:lnTo>
                <a:cubicBezTo>
                  <a:pt x="367519" y="886778"/>
                  <a:pt x="469414" y="910851"/>
                  <a:pt x="490036" y="916006"/>
                </a:cubicBezTo>
                <a:cubicBezTo>
                  <a:pt x="518548" y="896999"/>
                  <a:pt x="547475" y="881364"/>
                  <a:pt x="567309" y="851612"/>
                </a:cubicBezTo>
                <a:cubicBezTo>
                  <a:pt x="574839" y="840316"/>
                  <a:pt x="574117" y="825117"/>
                  <a:pt x="580188" y="812975"/>
                </a:cubicBezTo>
                <a:cubicBezTo>
                  <a:pt x="587110" y="799131"/>
                  <a:pt x="597360" y="787218"/>
                  <a:pt x="605946" y="774339"/>
                </a:cubicBezTo>
                <a:cubicBezTo>
                  <a:pt x="610239" y="787218"/>
                  <a:pt x="610345" y="802374"/>
                  <a:pt x="618825" y="812975"/>
                </a:cubicBezTo>
                <a:cubicBezTo>
                  <a:pt x="641090" y="840807"/>
                  <a:pt x="711121" y="856620"/>
                  <a:pt x="734735" y="864491"/>
                </a:cubicBezTo>
                <a:lnTo>
                  <a:pt x="773371" y="877370"/>
                </a:lnTo>
                <a:cubicBezTo>
                  <a:pt x="790543" y="873077"/>
                  <a:pt x="809055" y="872407"/>
                  <a:pt x="824887" y="864491"/>
                </a:cubicBezTo>
                <a:cubicBezTo>
                  <a:pt x="852576" y="850647"/>
                  <a:pt x="902160" y="812975"/>
                  <a:pt x="902160" y="812975"/>
                </a:cubicBezTo>
                <a:cubicBezTo>
                  <a:pt x="935115" y="714113"/>
                  <a:pt x="936064" y="748308"/>
                  <a:pt x="915039" y="632671"/>
                </a:cubicBezTo>
                <a:cubicBezTo>
                  <a:pt x="912611" y="619315"/>
                  <a:pt x="911759" y="603634"/>
                  <a:pt x="902160" y="594035"/>
                </a:cubicBezTo>
                <a:cubicBezTo>
                  <a:pt x="880270" y="572145"/>
                  <a:pt x="824887" y="542519"/>
                  <a:pt x="824887" y="542519"/>
                </a:cubicBezTo>
                <a:cubicBezTo>
                  <a:pt x="881038" y="523802"/>
                  <a:pt x="899981" y="525017"/>
                  <a:pt x="940797" y="491004"/>
                </a:cubicBezTo>
                <a:cubicBezTo>
                  <a:pt x="954789" y="479344"/>
                  <a:pt x="968251" y="466744"/>
                  <a:pt x="979433" y="452367"/>
                </a:cubicBezTo>
                <a:cubicBezTo>
                  <a:pt x="998439" y="427931"/>
                  <a:pt x="1030949" y="375094"/>
                  <a:pt x="1030949" y="375094"/>
                </a:cubicBezTo>
                <a:cubicBezTo>
                  <a:pt x="1026656" y="349336"/>
                  <a:pt x="1033045" y="319213"/>
                  <a:pt x="1018070" y="297820"/>
                </a:cubicBezTo>
                <a:cubicBezTo>
                  <a:pt x="971846" y="231785"/>
                  <a:pt x="891956" y="240878"/>
                  <a:pt x="824887" y="233426"/>
                </a:cubicBezTo>
                <a:cubicBezTo>
                  <a:pt x="820594" y="181911"/>
                  <a:pt x="826210" y="128585"/>
                  <a:pt x="812008" y="78880"/>
                </a:cubicBezTo>
                <a:cubicBezTo>
                  <a:pt x="807756" y="63997"/>
                  <a:pt x="788810" y="54225"/>
                  <a:pt x="773371" y="53122"/>
                </a:cubicBezTo>
                <a:cubicBezTo>
                  <a:pt x="726074" y="49744"/>
                  <a:pt x="678926" y="61708"/>
                  <a:pt x="631704" y="66001"/>
                </a:cubicBezTo>
                <a:cubicBezTo>
                  <a:pt x="584922" y="81595"/>
                  <a:pt x="606643" y="78880"/>
                  <a:pt x="567309" y="78880"/>
                </a:cubicBezTo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1683" name="Connecteur droit 3"/>
          <p:cNvCxnSpPr>
            <a:cxnSpLocks noChangeShapeType="1"/>
            <a:stCxn id="3" idx="0"/>
          </p:cNvCxnSpPr>
          <p:nvPr/>
        </p:nvCxnSpPr>
        <p:spPr bwMode="auto">
          <a:xfrm flipH="1" flipV="1">
            <a:off x="4046538" y="1754188"/>
            <a:ext cx="9525" cy="7810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71684" name="Connecteur droit 4"/>
          <p:cNvCxnSpPr>
            <a:cxnSpLocks noChangeShapeType="1"/>
            <a:stCxn id="3" idx="37"/>
          </p:cNvCxnSpPr>
          <p:nvPr/>
        </p:nvCxnSpPr>
        <p:spPr bwMode="auto">
          <a:xfrm flipV="1">
            <a:off x="4184650" y="1754188"/>
            <a:ext cx="4763" cy="7937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grpSp>
        <p:nvGrpSpPr>
          <p:cNvPr id="2" name="Groupe 5"/>
          <p:cNvGrpSpPr>
            <a:grpSpLocks/>
          </p:cNvGrpSpPr>
          <p:nvPr/>
        </p:nvGrpSpPr>
        <p:grpSpPr bwMode="auto">
          <a:xfrm>
            <a:off x="3319463" y="4040188"/>
            <a:ext cx="1609725" cy="388937"/>
            <a:chOff x="1416676" y="3425780"/>
            <a:chExt cx="1609032" cy="388513"/>
          </a:xfrm>
        </p:grpSpPr>
        <p:sp>
          <p:nvSpPr>
            <p:cNvPr id="7" name="Forme libre 6"/>
            <p:cNvSpPr/>
            <p:nvPr/>
          </p:nvSpPr>
          <p:spPr bwMode="auto">
            <a:xfrm>
              <a:off x="1416676" y="3425780"/>
              <a:ext cx="1596337" cy="236279"/>
            </a:xfrm>
            <a:custGeom>
              <a:avLst/>
              <a:gdLst>
                <a:gd name="connsiteX0" fmla="*/ 0 w 1596980"/>
                <a:gd name="connsiteY0" fmla="*/ 51516 h 236113"/>
                <a:gd name="connsiteX1" fmla="*/ 206062 w 1596980"/>
                <a:gd name="connsiteY1" fmla="*/ 154547 h 236113"/>
                <a:gd name="connsiteX2" fmla="*/ 399245 w 1596980"/>
                <a:gd name="connsiteY2" fmla="*/ 206062 h 236113"/>
                <a:gd name="connsiteX3" fmla="*/ 618186 w 1596980"/>
                <a:gd name="connsiteY3" fmla="*/ 231820 h 236113"/>
                <a:gd name="connsiteX4" fmla="*/ 850006 w 1596980"/>
                <a:gd name="connsiteY4" fmla="*/ 231820 h 236113"/>
                <a:gd name="connsiteX5" fmla="*/ 1094704 w 1596980"/>
                <a:gd name="connsiteY5" fmla="*/ 218941 h 236113"/>
                <a:gd name="connsiteX6" fmla="*/ 1300766 w 1596980"/>
                <a:gd name="connsiteY6" fmla="*/ 180305 h 236113"/>
                <a:gd name="connsiteX7" fmla="*/ 1455313 w 1596980"/>
                <a:gd name="connsiteY7" fmla="*/ 103031 h 236113"/>
                <a:gd name="connsiteX8" fmla="*/ 1596980 w 1596980"/>
                <a:gd name="connsiteY8" fmla="*/ 0 h 236113"/>
                <a:gd name="connsiteX9" fmla="*/ 1596980 w 1596980"/>
                <a:gd name="connsiteY9" fmla="*/ 0 h 236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6980" h="236113">
                  <a:moveTo>
                    <a:pt x="0" y="51516"/>
                  </a:moveTo>
                  <a:cubicBezTo>
                    <a:pt x="69760" y="90152"/>
                    <a:pt x="139521" y="128789"/>
                    <a:pt x="206062" y="154547"/>
                  </a:cubicBezTo>
                  <a:cubicBezTo>
                    <a:pt x="272603" y="180305"/>
                    <a:pt x="330558" y="193183"/>
                    <a:pt x="399245" y="206062"/>
                  </a:cubicBezTo>
                  <a:cubicBezTo>
                    <a:pt x="467932" y="218941"/>
                    <a:pt x="543059" y="227527"/>
                    <a:pt x="618186" y="231820"/>
                  </a:cubicBezTo>
                  <a:cubicBezTo>
                    <a:pt x="693313" y="236113"/>
                    <a:pt x="770586" y="233967"/>
                    <a:pt x="850006" y="231820"/>
                  </a:cubicBezTo>
                  <a:cubicBezTo>
                    <a:pt x="929426" y="229674"/>
                    <a:pt x="1019577" y="227527"/>
                    <a:pt x="1094704" y="218941"/>
                  </a:cubicBezTo>
                  <a:cubicBezTo>
                    <a:pt x="1169831" y="210355"/>
                    <a:pt x="1240665" y="199623"/>
                    <a:pt x="1300766" y="180305"/>
                  </a:cubicBezTo>
                  <a:cubicBezTo>
                    <a:pt x="1360868" y="160987"/>
                    <a:pt x="1405944" y="133082"/>
                    <a:pt x="1455313" y="103031"/>
                  </a:cubicBezTo>
                  <a:cubicBezTo>
                    <a:pt x="1504682" y="72980"/>
                    <a:pt x="1596980" y="0"/>
                    <a:pt x="1596980" y="0"/>
                  </a:cubicBezTo>
                  <a:lnTo>
                    <a:pt x="159698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orme libre 7"/>
            <p:cNvSpPr/>
            <p:nvPr/>
          </p:nvSpPr>
          <p:spPr bwMode="auto">
            <a:xfrm>
              <a:off x="1429371" y="3578014"/>
              <a:ext cx="1596337" cy="236279"/>
            </a:xfrm>
            <a:custGeom>
              <a:avLst/>
              <a:gdLst>
                <a:gd name="connsiteX0" fmla="*/ 0 w 1596980"/>
                <a:gd name="connsiteY0" fmla="*/ 51516 h 236113"/>
                <a:gd name="connsiteX1" fmla="*/ 206062 w 1596980"/>
                <a:gd name="connsiteY1" fmla="*/ 154547 h 236113"/>
                <a:gd name="connsiteX2" fmla="*/ 399245 w 1596980"/>
                <a:gd name="connsiteY2" fmla="*/ 206062 h 236113"/>
                <a:gd name="connsiteX3" fmla="*/ 618186 w 1596980"/>
                <a:gd name="connsiteY3" fmla="*/ 231820 h 236113"/>
                <a:gd name="connsiteX4" fmla="*/ 850006 w 1596980"/>
                <a:gd name="connsiteY4" fmla="*/ 231820 h 236113"/>
                <a:gd name="connsiteX5" fmla="*/ 1094704 w 1596980"/>
                <a:gd name="connsiteY5" fmla="*/ 218941 h 236113"/>
                <a:gd name="connsiteX6" fmla="*/ 1300766 w 1596980"/>
                <a:gd name="connsiteY6" fmla="*/ 180305 h 236113"/>
                <a:gd name="connsiteX7" fmla="*/ 1455313 w 1596980"/>
                <a:gd name="connsiteY7" fmla="*/ 103031 h 236113"/>
                <a:gd name="connsiteX8" fmla="*/ 1596980 w 1596980"/>
                <a:gd name="connsiteY8" fmla="*/ 0 h 236113"/>
                <a:gd name="connsiteX9" fmla="*/ 1596980 w 1596980"/>
                <a:gd name="connsiteY9" fmla="*/ 0 h 236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6980" h="236113">
                  <a:moveTo>
                    <a:pt x="0" y="51516"/>
                  </a:moveTo>
                  <a:cubicBezTo>
                    <a:pt x="69760" y="90152"/>
                    <a:pt x="139521" y="128789"/>
                    <a:pt x="206062" y="154547"/>
                  </a:cubicBezTo>
                  <a:cubicBezTo>
                    <a:pt x="272603" y="180305"/>
                    <a:pt x="330558" y="193183"/>
                    <a:pt x="399245" y="206062"/>
                  </a:cubicBezTo>
                  <a:cubicBezTo>
                    <a:pt x="467932" y="218941"/>
                    <a:pt x="543059" y="227527"/>
                    <a:pt x="618186" y="231820"/>
                  </a:cubicBezTo>
                  <a:cubicBezTo>
                    <a:pt x="693313" y="236113"/>
                    <a:pt x="770586" y="233967"/>
                    <a:pt x="850006" y="231820"/>
                  </a:cubicBezTo>
                  <a:cubicBezTo>
                    <a:pt x="929426" y="229674"/>
                    <a:pt x="1019577" y="227527"/>
                    <a:pt x="1094704" y="218941"/>
                  </a:cubicBezTo>
                  <a:cubicBezTo>
                    <a:pt x="1169831" y="210355"/>
                    <a:pt x="1240665" y="199623"/>
                    <a:pt x="1300766" y="180305"/>
                  </a:cubicBezTo>
                  <a:cubicBezTo>
                    <a:pt x="1360868" y="160987"/>
                    <a:pt x="1405944" y="133082"/>
                    <a:pt x="1455313" y="103031"/>
                  </a:cubicBezTo>
                  <a:cubicBezTo>
                    <a:pt x="1504682" y="72980"/>
                    <a:pt x="1596980" y="0"/>
                    <a:pt x="1596980" y="0"/>
                  </a:cubicBezTo>
                  <a:lnTo>
                    <a:pt x="1596980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1686" name="ZoneTexte 8"/>
          <p:cNvSpPr txBox="1">
            <a:spLocks noChangeArrowheads="1"/>
          </p:cNvSpPr>
          <p:nvPr/>
        </p:nvSpPr>
        <p:spPr bwMode="auto">
          <a:xfrm>
            <a:off x="714375" y="571500"/>
            <a:ext cx="81366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dirty="0"/>
              <a:t>e) </a:t>
            </a:r>
            <a:r>
              <a:rPr lang="fr-FR" sz="2400" b="1" dirty="0">
                <a:solidFill>
                  <a:srgbClr val="FF0000"/>
                </a:solidFill>
              </a:rPr>
              <a:t>Œdème pulmonaire </a:t>
            </a:r>
            <a:r>
              <a:rPr lang="fr-FR" sz="2400" b="1" dirty="0"/>
              <a:t>: le liquide présent dans l’espace</a:t>
            </a:r>
          </a:p>
          <a:p>
            <a:r>
              <a:rPr lang="fr-FR" sz="2400" b="1" dirty="0"/>
              <a:t>    interstitiel augmente la distance de diffusion.</a:t>
            </a:r>
          </a:p>
        </p:txBody>
      </p:sp>
      <p:sp>
        <p:nvSpPr>
          <p:cNvPr id="71687" name="ZoneTexte 9"/>
          <p:cNvSpPr txBox="1">
            <a:spLocks noChangeArrowheads="1"/>
          </p:cNvSpPr>
          <p:nvPr/>
        </p:nvSpPr>
        <p:spPr bwMode="auto">
          <a:xfrm>
            <a:off x="5000625" y="2540000"/>
            <a:ext cx="15776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/>
              <a:t>PO</a:t>
            </a:r>
            <a:r>
              <a:rPr lang="fr-FR" b="1" baseline="-25000" dirty="0"/>
              <a:t>2</a:t>
            </a:r>
            <a:r>
              <a:rPr lang="fr-FR" b="1" dirty="0"/>
              <a:t> normale</a:t>
            </a:r>
          </a:p>
        </p:txBody>
      </p:sp>
      <p:sp>
        <p:nvSpPr>
          <p:cNvPr id="71688" name="ZoneTexte 10"/>
          <p:cNvSpPr txBox="1">
            <a:spLocks noChangeArrowheads="1"/>
          </p:cNvSpPr>
          <p:nvPr/>
        </p:nvSpPr>
        <p:spPr bwMode="auto">
          <a:xfrm>
            <a:off x="5000625" y="3897313"/>
            <a:ext cx="12522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/>
              <a:t>PO</a:t>
            </a:r>
            <a:r>
              <a:rPr lang="fr-FR" b="1" baseline="-25000" dirty="0"/>
              <a:t>2</a:t>
            </a:r>
            <a:r>
              <a:rPr lang="fr-FR" b="1" dirty="0"/>
              <a:t> </a:t>
            </a:r>
            <a:r>
              <a:rPr lang="fr-FR" b="1" dirty="0">
                <a:solidFill>
                  <a:srgbClr val="FF0000"/>
                </a:solidFill>
              </a:rPr>
              <a:t>basse</a:t>
            </a:r>
          </a:p>
        </p:txBody>
      </p:sp>
      <p:cxnSp>
        <p:nvCxnSpPr>
          <p:cNvPr id="71689" name="Connecteur droit 11"/>
          <p:cNvCxnSpPr>
            <a:cxnSpLocks noChangeShapeType="1"/>
            <a:stCxn id="71687" idx="1"/>
          </p:cNvCxnSpPr>
          <p:nvPr/>
        </p:nvCxnSpPr>
        <p:spPr bwMode="auto">
          <a:xfrm rot="10800000" flipV="1">
            <a:off x="4357689" y="2724666"/>
            <a:ext cx="642936" cy="10108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71690" name="Connecteur droit 12"/>
          <p:cNvCxnSpPr>
            <a:cxnSpLocks noChangeShapeType="1"/>
            <a:stCxn id="71688" idx="1"/>
          </p:cNvCxnSpPr>
          <p:nvPr/>
        </p:nvCxnSpPr>
        <p:spPr bwMode="auto">
          <a:xfrm rot="10800000" flipV="1">
            <a:off x="4500563" y="4081978"/>
            <a:ext cx="500062" cy="243959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71691" name="ZoneTexte 13"/>
          <p:cNvSpPr txBox="1">
            <a:spLocks noChangeArrowheads="1"/>
          </p:cNvSpPr>
          <p:nvPr/>
        </p:nvSpPr>
        <p:spPr bwMode="auto">
          <a:xfrm>
            <a:off x="4714875" y="2071688"/>
            <a:ext cx="30842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/>
              <a:t>Surface d’échange normale</a:t>
            </a:r>
          </a:p>
        </p:txBody>
      </p:sp>
      <p:cxnSp>
        <p:nvCxnSpPr>
          <p:cNvPr id="71692" name="Connecteur droit 15"/>
          <p:cNvCxnSpPr>
            <a:cxnSpLocks noChangeShapeType="1"/>
            <a:stCxn id="71691" idx="1"/>
            <a:endCxn id="3" idx="35"/>
          </p:cNvCxnSpPr>
          <p:nvPr/>
        </p:nvCxnSpPr>
        <p:spPr bwMode="auto">
          <a:xfrm rot="10800000" flipV="1">
            <a:off x="4391597" y="2256354"/>
            <a:ext cx="323279" cy="26533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grpSp>
        <p:nvGrpSpPr>
          <p:cNvPr id="4" name="Groupe 24"/>
          <p:cNvGrpSpPr>
            <a:grpSpLocks/>
          </p:cNvGrpSpPr>
          <p:nvPr/>
        </p:nvGrpSpPr>
        <p:grpSpPr bwMode="auto">
          <a:xfrm>
            <a:off x="3929063" y="3427413"/>
            <a:ext cx="428625" cy="858837"/>
            <a:chOff x="1500166" y="3357562"/>
            <a:chExt cx="428628" cy="858050"/>
          </a:xfrm>
        </p:grpSpPr>
        <p:cxnSp>
          <p:nvCxnSpPr>
            <p:cNvPr id="71696" name="Connecteur droit 20"/>
            <p:cNvCxnSpPr>
              <a:cxnSpLocks noChangeShapeType="1"/>
            </p:cNvCxnSpPr>
            <p:nvPr/>
          </p:nvCxnSpPr>
          <p:spPr bwMode="auto">
            <a:xfrm>
              <a:off x="1500166" y="3357562"/>
              <a:ext cx="428628" cy="1588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71697" name="Connecteur droit 21"/>
            <p:cNvCxnSpPr>
              <a:cxnSpLocks noChangeShapeType="1"/>
            </p:cNvCxnSpPr>
            <p:nvPr/>
          </p:nvCxnSpPr>
          <p:spPr bwMode="auto">
            <a:xfrm>
              <a:off x="1500166" y="4213230"/>
              <a:ext cx="428628" cy="1588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71698" name="Connecteur droit 23"/>
            <p:cNvCxnSpPr>
              <a:cxnSpLocks noChangeShapeType="1"/>
            </p:cNvCxnSpPr>
            <p:nvPr/>
          </p:nvCxnSpPr>
          <p:spPr bwMode="auto">
            <a:xfrm rot="5400000">
              <a:off x="1285852" y="3786190"/>
              <a:ext cx="857256" cy="1588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round/>
              <a:headEnd type="none" w="sm" len="sm"/>
              <a:tailEnd type="none" w="sm" len="sm"/>
            </a:ln>
          </p:spPr>
        </p:cxnSp>
      </p:grpSp>
      <p:sp>
        <p:nvSpPr>
          <p:cNvPr id="71694" name="ZoneTexte 25"/>
          <p:cNvSpPr txBox="1">
            <a:spLocks noChangeArrowheads="1"/>
          </p:cNvSpPr>
          <p:nvPr/>
        </p:nvSpPr>
        <p:spPr bwMode="auto">
          <a:xfrm>
            <a:off x="1000125" y="3435350"/>
            <a:ext cx="24502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/>
              <a:t>Augmentation de la </a:t>
            </a:r>
          </a:p>
          <a:p>
            <a:r>
              <a:rPr lang="fr-FR" b="1" dirty="0"/>
              <a:t>distance de diffusion</a:t>
            </a:r>
          </a:p>
        </p:txBody>
      </p:sp>
      <p:cxnSp>
        <p:nvCxnSpPr>
          <p:cNvPr id="71695" name="Connecteur droit 27"/>
          <p:cNvCxnSpPr>
            <a:cxnSpLocks noChangeShapeType="1"/>
          </p:cNvCxnSpPr>
          <p:nvPr/>
        </p:nvCxnSpPr>
        <p:spPr bwMode="auto">
          <a:xfrm>
            <a:off x="3786188" y="3786188"/>
            <a:ext cx="357187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63" y="142875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4800" dirty="0">
                <a:solidFill>
                  <a:schemeClr val="accent2">
                    <a:lumMod val="50000"/>
                  </a:schemeClr>
                </a:solidFill>
              </a:rPr>
              <a:t>En 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</a:rPr>
              <a:t>pratique…</a:t>
            </a:r>
            <a:endParaRPr lang="fr-FR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341438"/>
            <a:ext cx="7056438" cy="863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2400" smtClean="0"/>
              <a:t>On peut mesurer la SaO2 par un capteur placé sur le doigt = </a:t>
            </a:r>
            <a:r>
              <a:rPr lang="fr-FR" sz="2400" smtClean="0">
                <a:solidFill>
                  <a:srgbClr val="FF0000"/>
                </a:solidFill>
              </a:rPr>
              <a:t>oxymétrie de pouls.</a:t>
            </a:r>
          </a:p>
          <a:p>
            <a:pPr>
              <a:lnSpc>
                <a:spcPct val="80000"/>
              </a:lnSpc>
            </a:pPr>
            <a:endParaRPr lang="fr-FR" sz="2400" smtClean="0"/>
          </a:p>
        </p:txBody>
      </p:sp>
      <p:pic>
        <p:nvPicPr>
          <p:cNvPr id="52228" name="Picture 6" descr="oxypoul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08888" y="188913"/>
            <a:ext cx="1535112" cy="2171700"/>
          </a:xfrm>
          <a:noFill/>
        </p:spPr>
      </p:pic>
      <p:pic>
        <p:nvPicPr>
          <p:cNvPr id="52229" name="Picture 8" descr="barcroft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06975" y="3924300"/>
            <a:ext cx="3321050" cy="2171700"/>
          </a:xfrm>
          <a:noFill/>
        </p:spPr>
      </p:pic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250825" y="2205038"/>
            <a:ext cx="7273925" cy="246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rgbClr val="FF9900"/>
                </a:solidFill>
                <a:latin typeface="Tahoma" pitchFamily="34" charset="0"/>
              </a:rPr>
              <a:t>* Attention :</a:t>
            </a:r>
            <a:r>
              <a:rPr lang="fr-FR" sz="2400">
                <a:latin typeface="Tahoma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fr-FR" sz="2400">
                <a:latin typeface="Tahoma" pitchFamily="34" charset="0"/>
              </a:rPr>
              <a:t>- en dessous de 90% de SaO2, la PaO2 chute très vite ! (pente de la courbe)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2400">
                <a:latin typeface="Tahoma" pitchFamily="34" charset="0"/>
              </a:rPr>
              <a:t> la précision de l’appareil est de 2%,</a:t>
            </a:r>
          </a:p>
          <a:p>
            <a:pPr>
              <a:spcBef>
                <a:spcPct val="50000"/>
              </a:spcBef>
            </a:pPr>
            <a:endParaRPr lang="fr-FR" sz="2400">
              <a:latin typeface="Tahoma" pitchFamily="34" charset="0"/>
            </a:endParaRP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0" y="4868863"/>
            <a:ext cx="6084888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>
                <a:solidFill>
                  <a:srgbClr val="FF0000"/>
                </a:solidFill>
                <a:latin typeface="Tahoma" pitchFamily="34" charset="0"/>
              </a:rPr>
              <a:t>Par conséquent : </a:t>
            </a:r>
          </a:p>
          <a:p>
            <a:pPr>
              <a:spcBef>
                <a:spcPct val="50000"/>
              </a:spcBef>
            </a:pPr>
            <a:r>
              <a:rPr lang="fr-FR" sz="2400" b="1">
                <a:solidFill>
                  <a:srgbClr val="FF0000"/>
                </a:solidFill>
                <a:latin typeface="Tahoma" pitchFamily="34" charset="0"/>
              </a:rPr>
              <a:t>Il faut régler l’alarme vers 93 %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  <p:bldP spid="45065" grpId="0"/>
      <p:bldP spid="45066" grpId="0"/>
      <p:bldP spid="4506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rmAutofit/>
          </a:bodyPr>
          <a:lstStyle/>
          <a:p>
            <a:r>
              <a:rPr lang="fr-FR" sz="6000" b="1" dirty="0" smtClean="0"/>
              <a:t>I. Introduction</a:t>
            </a:r>
            <a:endParaRPr lang="fr-FR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>
            <a:normAutofit/>
          </a:bodyPr>
          <a:lstStyle/>
          <a:p>
            <a:r>
              <a:rPr lang="fr-FR" sz="3200" dirty="0" smtClean="0"/>
              <a:t>= Transfert des gaz  (O2 et CO2) à travers la membrane </a:t>
            </a:r>
            <a:r>
              <a:rPr lang="fr-FR" sz="3200" dirty="0" err="1" smtClean="0"/>
              <a:t>alvéolo</a:t>
            </a:r>
            <a:r>
              <a:rPr lang="fr-FR" sz="3200" dirty="0" smtClean="0"/>
              <a:t>-capillaire quelque soit le sens des échanges.</a:t>
            </a:r>
          </a:p>
          <a:p>
            <a:r>
              <a:rPr lang="fr-FR" sz="3200" dirty="0" smtClean="0"/>
              <a:t>A l’équilibre : </a:t>
            </a:r>
          </a:p>
          <a:p>
            <a:pPr lvl="1"/>
            <a:r>
              <a:rPr lang="fr-FR" sz="3000" b="1" dirty="0" smtClean="0">
                <a:solidFill>
                  <a:srgbClr val="FF0000"/>
                </a:solidFill>
              </a:rPr>
              <a:t>la quantité d’O2 consommée</a:t>
            </a:r>
            <a:r>
              <a:rPr lang="fr-FR" sz="3000" dirty="0" smtClean="0"/>
              <a:t> par les cellules est égale au </a:t>
            </a:r>
            <a:r>
              <a:rPr lang="fr-FR" sz="3000" b="1" dirty="0" smtClean="0">
                <a:solidFill>
                  <a:srgbClr val="FF0000"/>
                </a:solidFill>
              </a:rPr>
              <a:t>volume d’O2 ajouté </a:t>
            </a:r>
            <a:r>
              <a:rPr lang="fr-FR" sz="3000" dirty="0" smtClean="0"/>
              <a:t>au sang par les poumons </a:t>
            </a:r>
          </a:p>
          <a:p>
            <a:pPr lvl="1"/>
            <a:r>
              <a:rPr lang="fr-FR" sz="3000" dirty="0" smtClean="0"/>
              <a:t>de même, le </a:t>
            </a:r>
            <a:r>
              <a:rPr lang="fr-FR" sz="3000" b="1" dirty="0" smtClean="0">
                <a:solidFill>
                  <a:srgbClr val="FF0000"/>
                </a:solidFill>
              </a:rPr>
              <a:t>CO2 produit </a:t>
            </a:r>
            <a:r>
              <a:rPr lang="fr-FR" sz="3000" dirty="0" smtClean="0"/>
              <a:t>par le métabolisme cellulaire est égal au </a:t>
            </a:r>
            <a:r>
              <a:rPr lang="fr-FR" sz="3000" b="1" dirty="0" smtClean="0">
                <a:solidFill>
                  <a:srgbClr val="FF0000"/>
                </a:solidFill>
              </a:rPr>
              <a:t>CO2 rejeté </a:t>
            </a:r>
            <a:r>
              <a:rPr lang="fr-FR" sz="3000" dirty="0" smtClean="0"/>
              <a:t>par les poumons dans l’air expiré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Limites de l’oxymétrie de pouls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2400" smtClean="0"/>
              <a:t> </a:t>
            </a:r>
            <a:r>
              <a:rPr lang="fr-FR" sz="2400" smtClean="0">
                <a:solidFill>
                  <a:srgbClr val="FF0000"/>
                </a:solidFill>
              </a:rPr>
              <a:t>L’oxymètre ne fonctionne pas en cas</a:t>
            </a:r>
            <a:r>
              <a:rPr lang="fr-FR" sz="2400" smtClean="0"/>
              <a:t> 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z="2400" smtClean="0"/>
              <a:t>de brassard à tension du même côté (pdt la mesure de la PA),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z="2400" smtClean="0"/>
              <a:t>d’hypothermie,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z="2400" smtClean="0"/>
              <a:t>de C.E.C.,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z="2400" smtClean="0"/>
              <a:t>d’arrêt cardio-respiratoire,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z="2400" smtClean="0"/>
              <a:t>d’intoxication au CO. 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24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fr-FR" sz="2400" smtClean="0"/>
              <a:t>* Sachez que l’oxymètre de pouls affiche une valeur décalée de - 10 secondes. Par conséquent si le patient cyanose brutalement, l’oxymètre affchera une valeur faussement rassurante pendant 10 secondes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/>
          </a:bodyPr>
          <a:lstStyle/>
          <a:p>
            <a:r>
              <a:rPr lang="fr-FR" sz="3200" dirty="0" smtClean="0"/>
              <a:t>Mais, les quantités d’O2 consommé par les cellules et de CO2 produit ne sont pas nécessairement identiques </a:t>
            </a:r>
          </a:p>
          <a:p>
            <a:r>
              <a:rPr lang="fr-FR" sz="3200" dirty="0" smtClean="0">
                <a:solidFill>
                  <a:srgbClr val="FF0000"/>
                </a:solidFill>
              </a:rPr>
              <a:t>le rapport CO2 produit / O2 consommé</a:t>
            </a:r>
            <a:r>
              <a:rPr lang="fr-FR" sz="3200" dirty="0" smtClean="0"/>
              <a:t> = </a:t>
            </a:r>
            <a:r>
              <a:rPr lang="fr-FR" sz="3200" b="1" dirty="0" smtClean="0">
                <a:solidFill>
                  <a:srgbClr val="C00000"/>
                </a:solidFill>
              </a:rPr>
              <a:t>quotient respiratoire</a:t>
            </a:r>
            <a:r>
              <a:rPr lang="fr-FR" sz="3200" dirty="0" smtClean="0"/>
              <a:t> </a:t>
            </a:r>
          </a:p>
          <a:p>
            <a:r>
              <a:rPr lang="fr-FR" sz="3200" dirty="0" smtClean="0"/>
              <a:t>dépend du type de nutriment consommé pour la production d’énergie :</a:t>
            </a:r>
          </a:p>
          <a:p>
            <a:pPr lvl="1"/>
            <a:r>
              <a:rPr lang="fr-FR" sz="3000" dirty="0" smtClean="0"/>
              <a:t>QR = 0.8 (8 molécules de CO2 produites pour 10 molécules d’O2 consommées)</a:t>
            </a:r>
          </a:p>
          <a:p>
            <a:pPr lvl="1"/>
            <a:r>
              <a:rPr lang="fr-FR" sz="3000" b="1" dirty="0" smtClean="0">
                <a:solidFill>
                  <a:srgbClr val="C00000"/>
                </a:solidFill>
              </a:rPr>
              <a:t>QR = 1  </a:t>
            </a:r>
            <a:r>
              <a:rPr lang="fr-FR" sz="3000" dirty="0" smtClean="0"/>
              <a:t>pour les </a:t>
            </a:r>
            <a:r>
              <a:rPr lang="fr-FR" sz="3000" b="1" dirty="0" smtClean="0">
                <a:solidFill>
                  <a:srgbClr val="0070C0"/>
                </a:solidFill>
              </a:rPr>
              <a:t>hydrates de carbone</a:t>
            </a:r>
            <a:r>
              <a:rPr lang="fr-FR" sz="3000" dirty="0" smtClean="0"/>
              <a:t>, </a:t>
            </a:r>
            <a:r>
              <a:rPr lang="fr-FR" sz="3000" b="1" dirty="0" smtClean="0">
                <a:solidFill>
                  <a:srgbClr val="C00000"/>
                </a:solidFill>
              </a:rPr>
              <a:t>0.7</a:t>
            </a:r>
            <a:r>
              <a:rPr lang="fr-FR" sz="3000" dirty="0" smtClean="0"/>
              <a:t> pour les </a:t>
            </a:r>
            <a:r>
              <a:rPr lang="fr-FR" sz="3000" b="1" dirty="0" smtClean="0">
                <a:solidFill>
                  <a:srgbClr val="0070C0"/>
                </a:solidFill>
              </a:rPr>
              <a:t>graisses</a:t>
            </a:r>
            <a:r>
              <a:rPr lang="fr-FR" sz="3000" dirty="0" smtClean="0"/>
              <a:t>, </a:t>
            </a:r>
            <a:r>
              <a:rPr lang="fr-FR" sz="3000" b="1" dirty="0" smtClean="0">
                <a:solidFill>
                  <a:srgbClr val="C00000"/>
                </a:solidFill>
              </a:rPr>
              <a:t>0.8</a:t>
            </a:r>
            <a:r>
              <a:rPr lang="fr-FR" sz="3000" dirty="0" smtClean="0"/>
              <a:t> pour les </a:t>
            </a:r>
            <a:r>
              <a:rPr lang="fr-FR" sz="3000" b="1" dirty="0" smtClean="0">
                <a:solidFill>
                  <a:srgbClr val="0070C0"/>
                </a:solidFill>
              </a:rPr>
              <a:t>protéines</a:t>
            </a:r>
            <a:r>
              <a:rPr lang="fr-FR" sz="3000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000" b="1" dirty="0" smtClean="0"/>
              <a:t>II. Milieux en présence :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000" b="1" u="sng" dirty="0" smtClean="0"/>
              <a:t>1)Le gaz alvéolaire</a:t>
            </a:r>
          </a:p>
          <a:p>
            <a:pPr>
              <a:buNone/>
            </a:pPr>
            <a:r>
              <a:rPr lang="fr-FR" sz="4000" b="1" u="sng" dirty="0" smtClean="0"/>
              <a:t>2)Le sang veineux mêlé</a:t>
            </a:r>
          </a:p>
          <a:p>
            <a:pPr>
              <a:buNone/>
            </a:pPr>
            <a:r>
              <a:rPr lang="fr-FR" sz="4000" b="1" u="sng" dirty="0" smtClean="0"/>
              <a:t>3)La membrane alvéolo-capillaire</a:t>
            </a:r>
          </a:p>
          <a:p>
            <a:pPr>
              <a:buNone/>
            </a:pPr>
            <a:endParaRPr lang="fr-FR" sz="3200" b="1" u="sng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b="1" u="sng" dirty="0" smtClean="0"/>
              <a:t>A. Le gaz alvéolaire :</a:t>
            </a:r>
          </a:p>
          <a:p>
            <a:r>
              <a:rPr lang="fr-FR" sz="3200" b="1" dirty="0" smtClean="0">
                <a:solidFill>
                  <a:srgbClr val="C00000"/>
                </a:solidFill>
              </a:rPr>
              <a:t>L’air inspiré est dilué dans la CRF </a:t>
            </a:r>
            <a:r>
              <a:rPr lang="fr-FR" sz="3200" dirty="0" smtClean="0"/>
              <a:t>(volume d’air contenu dans les poumons à la fin d’une expiration calme et passive).</a:t>
            </a:r>
          </a:p>
          <a:p>
            <a:r>
              <a:rPr lang="fr-FR" sz="3200" dirty="0" smtClean="0"/>
              <a:t>La composition de l’air alvéolaire est donc différente de l’air inspiré, car :</a:t>
            </a:r>
          </a:p>
          <a:p>
            <a:pPr lvl="1"/>
            <a:r>
              <a:rPr lang="fr-FR" sz="3000" dirty="0" smtClean="0"/>
              <a:t>il provient de la dilution du VT dans la CRF </a:t>
            </a:r>
          </a:p>
          <a:p>
            <a:pPr lvl="1"/>
            <a:r>
              <a:rPr lang="fr-FR" sz="3000" dirty="0" smtClean="0"/>
              <a:t>il est saturé en vapeur d’eau  (l’air inspiré est sec, l’air alvéolaire est humide).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r>
              <a:rPr lang="fr-FR" sz="4000" dirty="0" smtClean="0"/>
              <a:t>La composition de l’air alvéolaire est variable avec :</a:t>
            </a:r>
          </a:p>
          <a:p>
            <a:pPr lvl="1"/>
            <a:r>
              <a:rPr lang="fr-FR" sz="3600" dirty="0" smtClean="0"/>
              <a:t>Le cycle </a:t>
            </a:r>
            <a:r>
              <a:rPr lang="fr-FR" sz="3600" dirty="0" err="1" smtClean="0"/>
              <a:t>ventilatoire</a:t>
            </a:r>
            <a:r>
              <a:rPr lang="fr-FR" sz="3600" dirty="0" smtClean="0"/>
              <a:t>  -inspiration / expiration</a:t>
            </a:r>
          </a:p>
          <a:p>
            <a:pPr lvl="1"/>
            <a:r>
              <a:rPr lang="fr-FR" sz="3600" dirty="0" smtClean="0"/>
              <a:t>La fréquence respiratoire </a:t>
            </a:r>
          </a:p>
          <a:p>
            <a:pPr lvl="1"/>
            <a:r>
              <a:rPr lang="fr-FR" sz="3600" dirty="0" smtClean="0"/>
              <a:t>La hauteur du poumon</a:t>
            </a:r>
          </a:p>
          <a:p>
            <a:pPr lvl="0"/>
            <a:r>
              <a:rPr lang="fr-FR" sz="4000" dirty="0" smtClean="0"/>
              <a:t>L’ajustement de la ventilation à la circulation pulmonaire.</a:t>
            </a:r>
          </a:p>
          <a:p>
            <a:endParaRPr lang="fr-FR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460</TotalTime>
  <Words>1141</Words>
  <Application>Microsoft Office PowerPoint</Application>
  <PresentationFormat>Affichage à l'écran (4:3)</PresentationFormat>
  <Paragraphs>348</Paragraphs>
  <Slides>50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50</vt:i4>
      </vt:variant>
    </vt:vector>
  </HeadingPairs>
  <TitlesOfParts>
    <vt:vector size="52" baseType="lpstr">
      <vt:lpstr>Débit</vt:lpstr>
      <vt:lpstr>Diapositive</vt:lpstr>
      <vt:lpstr>Programme </vt:lpstr>
      <vt:lpstr>Diapositive 2</vt:lpstr>
      <vt:lpstr>LES ECHANGES GAZEUX ALVEOLO-CAPILLAIRES</vt:lpstr>
      <vt:lpstr>Plan </vt:lpstr>
      <vt:lpstr>I. Introduction</vt:lpstr>
      <vt:lpstr>Diapositive 6</vt:lpstr>
      <vt:lpstr>II. Milieux en présence : </vt:lpstr>
      <vt:lpstr>Diapositive 8</vt:lpstr>
      <vt:lpstr>Diapositive 9</vt:lpstr>
      <vt:lpstr>B.Le sang veineux mêlé : </vt:lpstr>
      <vt:lpstr>C. La membrane alvéolo-capillaire : </vt:lpstr>
      <vt:lpstr>Diapositive 12</vt:lpstr>
      <vt:lpstr>Diapositive 13</vt:lpstr>
      <vt:lpstr>Plan </vt:lpstr>
      <vt:lpstr>III. La preuve des échanges :</vt:lpstr>
      <vt:lpstr>Diapositive 16</vt:lpstr>
      <vt:lpstr>Diapositive 17</vt:lpstr>
      <vt:lpstr>Plan </vt:lpstr>
      <vt:lpstr>IV. Mécanismes et facteurs des échanges : </vt:lpstr>
      <vt:lpstr>Diapositive 20</vt:lpstr>
      <vt:lpstr>Diapositive 21</vt:lpstr>
      <vt:lpstr>Diapositive 22</vt:lpstr>
      <vt:lpstr>Diapositive 23</vt:lpstr>
      <vt:lpstr>Plan </vt:lpstr>
      <vt:lpstr>V/Mesure de la capacité de diffusion de la membrane : </vt:lpstr>
      <vt:lpstr>Diapositive 26</vt:lpstr>
      <vt:lpstr>Diapositive 27</vt:lpstr>
      <vt:lpstr>Diapositive 28</vt:lpstr>
      <vt:lpstr>Diapositive 29</vt:lpstr>
      <vt:lpstr>Diapositive 30</vt:lpstr>
      <vt:lpstr>Plan </vt:lpstr>
      <vt:lpstr>Diapositive 32</vt:lpstr>
      <vt:lpstr>Diapositive 33</vt:lpstr>
      <vt:lpstr>VI. Conditions de transfert des gaz : </vt:lpstr>
      <vt:lpstr>Diapositive 35</vt:lpstr>
      <vt:lpstr>Plan </vt:lpstr>
      <vt:lpstr>VII. Le gradient alvéolo-artériel  </vt:lpstr>
      <vt:lpstr>Plan </vt:lpstr>
      <vt:lpstr>VIII. Les différences régionales des échanges :  </vt:lpstr>
      <vt:lpstr>Diapositive 40</vt:lpstr>
      <vt:lpstr>Diapositive 41</vt:lpstr>
      <vt:lpstr>Diapositive 42</vt:lpstr>
      <vt:lpstr>En résumé</vt:lpstr>
      <vt:lpstr>Plan </vt:lpstr>
      <vt:lpstr>IX. Les troubles des échanges :  </vt:lpstr>
      <vt:lpstr>Diapositive 46</vt:lpstr>
      <vt:lpstr>Diapositive 47</vt:lpstr>
      <vt:lpstr>Diapositive 48</vt:lpstr>
      <vt:lpstr>En pratique…</vt:lpstr>
      <vt:lpstr>Limites de l’oxymétrie de pouls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ECHANGES GAZEUX ALVEOLO-CAPILLAIRES</dc:title>
  <dc:creator>DELL</dc:creator>
  <cp:lastModifiedBy>user</cp:lastModifiedBy>
  <cp:revision>45</cp:revision>
  <dcterms:created xsi:type="dcterms:W3CDTF">2012-06-19T15:19:24Z</dcterms:created>
  <dcterms:modified xsi:type="dcterms:W3CDTF">2014-10-20T08:15:18Z</dcterms:modified>
</cp:coreProperties>
</file>