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84" r:id="rId4"/>
    <p:sldId id="257" r:id="rId5"/>
    <p:sldId id="280" r:id="rId6"/>
    <p:sldId id="285" r:id="rId7"/>
    <p:sldId id="258" r:id="rId8"/>
    <p:sldId id="259" r:id="rId9"/>
    <p:sldId id="260" r:id="rId10"/>
    <p:sldId id="261" r:id="rId11"/>
    <p:sldId id="286" r:id="rId12"/>
    <p:sldId id="262" r:id="rId13"/>
    <p:sldId id="287" r:id="rId14"/>
    <p:sldId id="263" r:id="rId15"/>
    <p:sldId id="264" r:id="rId16"/>
    <p:sldId id="288" r:id="rId17"/>
    <p:sldId id="265" r:id="rId18"/>
    <p:sldId id="281" r:id="rId19"/>
    <p:sldId id="266" r:id="rId20"/>
    <p:sldId id="267" r:id="rId21"/>
    <p:sldId id="282" r:id="rId22"/>
    <p:sldId id="290" r:id="rId23"/>
    <p:sldId id="268" r:id="rId24"/>
    <p:sldId id="269" r:id="rId25"/>
    <p:sldId id="271" r:id="rId26"/>
    <p:sldId id="272" r:id="rId27"/>
    <p:sldId id="291" r:id="rId28"/>
    <p:sldId id="273" r:id="rId29"/>
    <p:sldId id="274" r:id="rId30"/>
    <p:sldId id="289" r:id="rId31"/>
    <p:sldId id="276" r:id="rId32"/>
    <p:sldId id="277" r:id="rId33"/>
    <p:sldId id="27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19/11/2012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Programme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857892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sz="2400" b="1" u="sng" dirty="0" smtClean="0">
                <a:solidFill>
                  <a:schemeClr val="bg1">
                    <a:lumMod val="85000"/>
                  </a:schemeClr>
                </a:solidFill>
              </a:rPr>
              <a:t>INTRODUCTION A LA PHYSIOLOGIE RESPIRATOIRE </a:t>
            </a:r>
          </a:p>
          <a:p>
            <a:pPr marL="571500" indent="-571500">
              <a:buAutoNum type="romanUcPeriod"/>
            </a:pPr>
            <a:r>
              <a:rPr lang="fr-FR" b="1" u="sng" dirty="0" smtClean="0">
                <a:solidFill>
                  <a:schemeClr val="bg1">
                    <a:lumMod val="85000"/>
                  </a:schemeClr>
                </a:solidFill>
              </a:rPr>
              <a:t>LES  BASES ANATOMO-FONCTIONNELLES </a:t>
            </a:r>
          </a:p>
          <a:p>
            <a:pPr marL="571500" indent="-571500">
              <a:buAutoNum type="romanUcPeriod"/>
            </a:pPr>
            <a:r>
              <a:rPr lang="fr-FR" b="1" u="sng" dirty="0" smtClean="0">
                <a:solidFill>
                  <a:schemeClr val="bg1">
                    <a:lumMod val="85000"/>
                  </a:schemeClr>
                </a:solidFill>
              </a:rPr>
              <a:t>LA CIRCULATION PULMONAIRE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chemeClr val="bg1">
                    <a:lumMod val="85000"/>
                  </a:schemeClr>
                </a:solidFill>
              </a:rPr>
              <a:t>LES Espaces morts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chemeClr val="bg1">
                    <a:lumMod val="85000"/>
                  </a:schemeClr>
                </a:solidFill>
              </a:rPr>
              <a:t>LA  mécanique ventilatoire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rgbClr val="C00000"/>
                </a:solidFill>
              </a:rPr>
              <a:t>LA Bronchomotricité 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LES  echanges gazeux AC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 Transport des gazs dans le sang  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control de la ventilation pulmonaire 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epuration et fonction métabolique </a:t>
            </a:r>
            <a:endParaRPr lang="fr-FR" b="1" cap="all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C. L’innervation du muscle lisse bronchique :</a:t>
            </a:r>
            <a:br>
              <a:rPr lang="fr-FR" b="1" dirty="0" smtClean="0">
                <a:solidFill>
                  <a:srgbClr val="00B0F0"/>
                </a:solidFill>
              </a:rPr>
            </a:b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857784"/>
          </a:xfrm>
        </p:spPr>
        <p:txBody>
          <a:bodyPr/>
          <a:lstStyle/>
          <a:p>
            <a:pPr lvl="0"/>
            <a:r>
              <a:rPr lang="fr-FR" sz="3600" b="1" dirty="0" smtClean="0"/>
              <a:t>Parasympathique </a:t>
            </a:r>
            <a:r>
              <a:rPr lang="fr-FR" sz="3600" dirty="0" smtClean="0"/>
              <a:t>=  le nerf vague </a:t>
            </a:r>
          </a:p>
          <a:p>
            <a:pPr lvl="0"/>
            <a:r>
              <a:rPr lang="fr-FR" sz="3600" b="1" dirty="0" smtClean="0"/>
              <a:t>Sympathique </a:t>
            </a:r>
            <a:r>
              <a:rPr lang="fr-FR" sz="3600" dirty="0" smtClean="0"/>
              <a:t>=  les fibres des </a:t>
            </a:r>
            <a:r>
              <a:rPr lang="fr-FR" sz="3600" dirty="0" smtClean="0">
                <a:solidFill>
                  <a:srgbClr val="FF0000"/>
                </a:solidFill>
              </a:rPr>
              <a:t>5 premiers ganglions thoraciques</a:t>
            </a:r>
            <a:r>
              <a:rPr lang="fr-FR" sz="3600" dirty="0" smtClean="0"/>
              <a:t> (</a:t>
            </a:r>
            <a:r>
              <a:rPr lang="fr-FR" sz="3600" b="1" u="sng" dirty="0" smtClean="0"/>
              <a:t>pauvre</a:t>
            </a:r>
            <a:r>
              <a:rPr lang="fr-FR" sz="3600" dirty="0" smtClean="0"/>
              <a:t> chez l’homme)</a:t>
            </a:r>
          </a:p>
          <a:p>
            <a:pPr lvl="0"/>
            <a:r>
              <a:rPr lang="fr-FR" sz="3600" b="1" dirty="0" smtClean="0"/>
              <a:t>Non sympathique, non cholinergique</a:t>
            </a:r>
            <a:r>
              <a:rPr lang="fr-FR" sz="3600" dirty="0" smtClean="0"/>
              <a:t> –utilise la voie du nerf vague.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Exploration de la bronchomotricité</a:t>
            </a:r>
            <a:endParaRPr lang="fr-FR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III. Caractéristiques mécaniques des bronches 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Les bronches </a:t>
            </a:r>
            <a:r>
              <a:rPr lang="fr-FR" b="1" dirty="0" smtClean="0">
                <a:solidFill>
                  <a:srgbClr val="FF0000"/>
                </a:solidFill>
              </a:rPr>
              <a:t>ne sont pas des conduits à paroi rigide</a:t>
            </a:r>
            <a:r>
              <a:rPr lang="fr-FR" dirty="0" smtClean="0"/>
              <a:t>, on peut observer des </a:t>
            </a:r>
            <a:r>
              <a:rPr lang="fr-FR" b="1" dirty="0" smtClean="0">
                <a:solidFill>
                  <a:srgbClr val="FF0000"/>
                </a:solidFill>
              </a:rPr>
              <a:t>modifications du calibre</a:t>
            </a:r>
            <a:r>
              <a:rPr lang="fr-FR" dirty="0" smtClean="0"/>
              <a:t> :</a:t>
            </a:r>
          </a:p>
          <a:p>
            <a:pPr lvl="0"/>
            <a:r>
              <a:rPr lang="fr-FR" b="1" u="sng" dirty="0" smtClean="0">
                <a:solidFill>
                  <a:srgbClr val="0070C0"/>
                </a:solidFill>
              </a:rPr>
              <a:t>Actives</a:t>
            </a:r>
            <a:r>
              <a:rPr lang="fr-FR" dirty="0" smtClean="0"/>
              <a:t> : car la contraction du muscle lisse péribronchique = </a:t>
            </a:r>
            <a:r>
              <a:rPr lang="fr-FR" dirty="0" err="1" smtClean="0"/>
              <a:t>bronchomotricité</a:t>
            </a:r>
            <a:endParaRPr lang="fr-FR" dirty="0" smtClean="0"/>
          </a:p>
          <a:p>
            <a:pPr lvl="0"/>
            <a:r>
              <a:rPr lang="fr-FR" b="1" u="sng" dirty="0" smtClean="0">
                <a:solidFill>
                  <a:srgbClr val="0070C0"/>
                </a:solidFill>
              </a:rPr>
              <a:t>Passives :</a:t>
            </a:r>
            <a:r>
              <a:rPr lang="fr-FR" dirty="0" smtClean="0"/>
              <a:t> </a:t>
            </a:r>
          </a:p>
          <a:p>
            <a:pPr lvl="1"/>
            <a:r>
              <a:rPr lang="fr-FR" b="1" dirty="0" smtClean="0"/>
              <a:t>Pour les VA centrales</a:t>
            </a:r>
            <a:r>
              <a:rPr lang="fr-FR" dirty="0" smtClean="0"/>
              <a:t> : l’armature cartilagineuse maintient les bronches ouvertes</a:t>
            </a:r>
          </a:p>
          <a:p>
            <a:pPr lvl="1"/>
            <a:r>
              <a:rPr lang="fr-FR" b="1" dirty="0" smtClean="0"/>
              <a:t>Pour les VA périphériques</a:t>
            </a:r>
            <a:r>
              <a:rPr lang="fr-FR" dirty="0" smtClean="0"/>
              <a:t> : </a:t>
            </a:r>
            <a:r>
              <a:rPr lang="fr-FR" dirty="0" err="1" smtClean="0"/>
              <a:t>enchassées</a:t>
            </a:r>
            <a:r>
              <a:rPr lang="fr-FR" dirty="0" smtClean="0"/>
              <a:t> dans le parenchyme, les variations du volume pulmonaire leur sont directement transmises :</a:t>
            </a:r>
          </a:p>
          <a:p>
            <a:pPr lvl="2"/>
            <a:r>
              <a:rPr lang="fr-FR" dirty="0" smtClean="0"/>
              <a:t>Inspiration=&gt; augmentation du diamètre et diminution des résistances </a:t>
            </a:r>
          </a:p>
          <a:p>
            <a:pPr lvl="2"/>
            <a:r>
              <a:rPr lang="fr-FR" dirty="0" smtClean="0"/>
              <a:t>Expiration  =&gt; inverse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Exploration de la bronchomotricité</a:t>
            </a:r>
            <a:endParaRPr lang="fr-FR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IV. Mécanismes de la contraction et de la relaxation du muscle lisse bronchique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La contraction des cellules musculaires lisses des bronches est sous la dépendance :</a:t>
            </a:r>
          </a:p>
          <a:p>
            <a:pPr lvl="1"/>
            <a:r>
              <a:rPr lang="fr-FR" sz="2800" b="1" u="sng" dirty="0" smtClean="0">
                <a:solidFill>
                  <a:srgbClr val="C00000"/>
                </a:solidFill>
              </a:rPr>
              <a:t>Taux de calcium intracytoplasmique</a:t>
            </a:r>
            <a:r>
              <a:rPr lang="fr-FR" sz="2800" dirty="0" smtClean="0"/>
              <a:t> : qui augmente en cas d’entrée du calcium du milieu extracellulaire vers le milieu intracellulaire, ou essentiellement en cas de libération du calcium par le réticulum sarcoplasmique intracellulaire.</a:t>
            </a:r>
          </a:p>
          <a:p>
            <a:pPr lvl="1"/>
            <a:r>
              <a:rPr lang="fr-FR" sz="2800" b="1" u="sng" dirty="0" smtClean="0">
                <a:solidFill>
                  <a:srgbClr val="C00000"/>
                </a:solidFill>
              </a:rPr>
              <a:t>Sensibilité des protéines contractiles au calcium </a:t>
            </a:r>
            <a:r>
              <a:rPr lang="fr-FR" sz="2800" dirty="0" smtClean="0"/>
              <a:t>intracytoplasmique.</a:t>
            </a:r>
          </a:p>
          <a:p>
            <a:endParaRPr lang="fr-F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 smtClean="0"/>
              <a:t>N.B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/>
          <a:lstStyle/>
          <a:p>
            <a:r>
              <a:rPr lang="fr-FR" sz="4400" dirty="0" smtClean="0"/>
              <a:t>Les filaments fins du muscle lisse sont </a:t>
            </a:r>
            <a:r>
              <a:rPr lang="fr-FR" sz="4400" b="1" dirty="0" smtClean="0">
                <a:solidFill>
                  <a:srgbClr val="C00000"/>
                </a:solidFill>
              </a:rPr>
              <a:t>dépourvus de troponine</a:t>
            </a:r>
            <a:r>
              <a:rPr lang="fr-FR" sz="4400" dirty="0" smtClean="0"/>
              <a:t>:  qui fixe le calcium et contrôle l’activité des ponts transversaux au niveau du muscle strié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>
                <a:solidFill>
                  <a:srgbClr val="FF0000"/>
                </a:solidFill>
              </a:rPr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Exploration de la bronchomotricité</a:t>
            </a:r>
            <a:endParaRPr lang="fr-FR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71540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Control  de la bronchomotricité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/>
              <a:t>Il s’agit d’un contrôle nerveux et humoral </a:t>
            </a:r>
          </a:p>
          <a:p>
            <a:pPr>
              <a:buNone/>
            </a:pPr>
            <a:r>
              <a:rPr lang="fr-FR" sz="3200" b="1" u="sng" dirty="0" smtClean="0"/>
              <a:t>A. Le contrôle nerveux de la bronchomotricité : </a:t>
            </a:r>
          </a:p>
          <a:p>
            <a:pPr lvl="0">
              <a:buNone/>
            </a:pPr>
            <a:r>
              <a:rPr lang="fr-FR" sz="3600" dirty="0" smtClean="0"/>
              <a:t>  Le contrôle neurovégétatif de la bronchomotricité est assuré par l’intermédiaire des systèmes :</a:t>
            </a:r>
          </a:p>
          <a:p>
            <a:pPr lvl="1"/>
            <a:r>
              <a:rPr lang="fr-FR" sz="3600" dirty="0" smtClean="0">
                <a:solidFill>
                  <a:srgbClr val="FF0000"/>
                </a:solidFill>
              </a:rPr>
              <a:t>Parasympathique</a:t>
            </a:r>
          </a:p>
          <a:p>
            <a:pPr lvl="1"/>
            <a:r>
              <a:rPr lang="fr-FR" sz="3600" dirty="0" smtClean="0">
                <a:solidFill>
                  <a:srgbClr val="FF0000"/>
                </a:solidFill>
              </a:rPr>
              <a:t>Sympathique</a:t>
            </a:r>
          </a:p>
          <a:p>
            <a:pPr lvl="1"/>
            <a:r>
              <a:rPr lang="fr-FR" sz="3600" dirty="0" smtClean="0">
                <a:solidFill>
                  <a:srgbClr val="FF0000"/>
                </a:solidFill>
              </a:rPr>
              <a:t>Non adrénergique et non cholinergique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572140"/>
          </a:xfrm>
        </p:spPr>
        <p:txBody>
          <a:bodyPr/>
          <a:lstStyle/>
          <a:p>
            <a:pPr lvl="0"/>
            <a:r>
              <a:rPr lang="fr-FR" sz="4000" b="1" dirty="0" smtClean="0">
                <a:solidFill>
                  <a:srgbClr val="C00000"/>
                </a:solidFill>
              </a:rPr>
              <a:t>Les  centres </a:t>
            </a:r>
            <a:r>
              <a:rPr lang="fr-FR" sz="4000" dirty="0" smtClean="0"/>
              <a:t>du SN sympathique et parasympathique est situé dans le </a:t>
            </a:r>
            <a:r>
              <a:rPr lang="fr-FR" sz="4000" b="1" dirty="0" smtClean="0">
                <a:solidFill>
                  <a:srgbClr val="C00000"/>
                </a:solidFill>
              </a:rPr>
              <a:t>tronc cérébral</a:t>
            </a:r>
            <a:r>
              <a:rPr lang="fr-FR" sz="4000" dirty="0" smtClean="0"/>
              <a:t>.</a:t>
            </a:r>
          </a:p>
          <a:p>
            <a:pPr lvl="0"/>
            <a:r>
              <a:rPr lang="fr-FR" sz="4000" dirty="0" smtClean="0"/>
              <a:t>Les nerfs des 2 systèmes forment des </a:t>
            </a:r>
            <a:r>
              <a:rPr lang="fr-FR" sz="4000" b="1" dirty="0" smtClean="0">
                <a:solidFill>
                  <a:srgbClr val="C00000"/>
                </a:solidFill>
              </a:rPr>
              <a:t>plexus au niveau du hile </a:t>
            </a:r>
            <a:r>
              <a:rPr lang="fr-FR" sz="4000" dirty="0" smtClean="0"/>
              <a:t>d’où partent les </a:t>
            </a:r>
            <a:r>
              <a:rPr lang="fr-FR" sz="4000" b="1" dirty="0" smtClean="0">
                <a:solidFill>
                  <a:srgbClr val="0070C0"/>
                </a:solidFill>
              </a:rPr>
              <a:t>réseaux</a:t>
            </a:r>
            <a:r>
              <a:rPr lang="fr-FR" sz="4000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</a:rPr>
              <a:t>nerveux </a:t>
            </a:r>
            <a:r>
              <a:rPr lang="fr-FR" sz="4000" b="1" dirty="0" err="1" smtClean="0">
                <a:solidFill>
                  <a:srgbClr val="0070C0"/>
                </a:solidFill>
              </a:rPr>
              <a:t>péribronchiques</a:t>
            </a:r>
            <a:r>
              <a:rPr lang="fr-FR" sz="4000" b="1" dirty="0" smtClean="0">
                <a:solidFill>
                  <a:srgbClr val="0070C0"/>
                </a:solidFill>
              </a:rPr>
              <a:t> et </a:t>
            </a:r>
            <a:r>
              <a:rPr lang="fr-FR" sz="4000" b="1" dirty="0" err="1" smtClean="0">
                <a:solidFill>
                  <a:srgbClr val="0070C0"/>
                </a:solidFill>
              </a:rPr>
              <a:t>périartériel</a:t>
            </a:r>
            <a:r>
              <a:rPr lang="fr-FR" sz="4000" b="1" dirty="0" smtClean="0">
                <a:solidFill>
                  <a:srgbClr val="0070C0"/>
                </a:solidFill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b="1" u="sng" dirty="0" smtClean="0"/>
              <a:t>1) Le SN parasympathique :</a:t>
            </a:r>
          </a:p>
          <a:p>
            <a:pPr lvl="0"/>
            <a:r>
              <a:rPr lang="fr-FR" sz="4000" dirty="0" smtClean="0"/>
              <a:t>Il induit une </a:t>
            </a:r>
            <a:r>
              <a:rPr lang="fr-FR" sz="4000" b="1" dirty="0" smtClean="0">
                <a:solidFill>
                  <a:srgbClr val="C00000"/>
                </a:solidFill>
              </a:rPr>
              <a:t>bronchoconstriction </a:t>
            </a:r>
          </a:p>
          <a:p>
            <a:pPr lvl="0"/>
            <a:r>
              <a:rPr lang="fr-FR" sz="4000" dirty="0" smtClean="0"/>
              <a:t>Le médiateur chimique est l’</a:t>
            </a:r>
            <a:r>
              <a:rPr lang="fr-FR" sz="4000" b="1" dirty="0" smtClean="0">
                <a:solidFill>
                  <a:srgbClr val="C00000"/>
                </a:solidFill>
              </a:rPr>
              <a:t>acétylcholine</a:t>
            </a:r>
          </a:p>
          <a:p>
            <a:pPr lvl="0"/>
            <a:r>
              <a:rPr lang="fr-FR" sz="4000" dirty="0" smtClean="0"/>
              <a:t>La voie efférente emprunte le </a:t>
            </a:r>
            <a:r>
              <a:rPr lang="fr-FR" sz="4000" b="1" dirty="0" smtClean="0">
                <a:solidFill>
                  <a:srgbClr val="C00000"/>
                </a:solidFill>
              </a:rPr>
              <a:t>nerf vague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643998" cy="1470025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LA BRONCHOMOTRICITE 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u="sng" dirty="0" smtClean="0"/>
              <a:t>physiologie et exploration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Pr Bazid Zakaria</a:t>
            </a:r>
            <a:endParaRPr lang="fr-F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i="1" dirty="0" smtClean="0"/>
              <a:t>a) Mise en jeu :</a:t>
            </a:r>
            <a:r>
              <a:rPr lang="fr-FR" b="1" i="1" dirty="0" smtClean="0"/>
              <a:t/>
            </a:r>
            <a:br>
              <a:rPr lang="fr-FR" b="1" i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L’activité du parasympathique est  de </a:t>
            </a:r>
            <a:r>
              <a:rPr lang="fr-FR" sz="4000" b="1" dirty="0" smtClean="0">
                <a:solidFill>
                  <a:srgbClr val="0070C0"/>
                </a:solidFill>
              </a:rPr>
              <a:t>type reflexe</a:t>
            </a:r>
            <a:r>
              <a:rPr lang="fr-FR" sz="4000" dirty="0" smtClean="0"/>
              <a:t>, modulée par des influx nerveux périphériques  </a:t>
            </a:r>
          </a:p>
          <a:p>
            <a:pPr lvl="0"/>
            <a:r>
              <a:rPr lang="fr-FR" sz="4000" b="1" u="sng" dirty="0" smtClean="0">
                <a:solidFill>
                  <a:srgbClr val="C00000"/>
                </a:solidFill>
              </a:rPr>
              <a:t>Mécanorécepteurs</a:t>
            </a:r>
            <a:r>
              <a:rPr lang="fr-FR" sz="4000" b="1" dirty="0" smtClean="0">
                <a:solidFill>
                  <a:srgbClr val="FF0000"/>
                </a:solidFill>
              </a:rPr>
              <a:t> </a:t>
            </a:r>
            <a:r>
              <a:rPr lang="fr-FR" sz="4000" dirty="0" smtClean="0"/>
              <a:t>: récepteurs d’étirement situé dans le muscle lisse </a:t>
            </a:r>
            <a:r>
              <a:rPr lang="fr-FR" sz="4000" dirty="0" err="1" smtClean="0"/>
              <a:t>trachéo</a:t>
            </a:r>
            <a:r>
              <a:rPr lang="fr-FR" sz="4000" dirty="0" smtClean="0"/>
              <a:t>-bronchique – </a:t>
            </a:r>
            <a:r>
              <a:rPr lang="fr-FR" sz="4000" b="1" dirty="0" smtClean="0">
                <a:solidFill>
                  <a:srgbClr val="0070C0"/>
                </a:solidFill>
              </a:rPr>
              <a:t>influence inhibitrice</a:t>
            </a:r>
          </a:p>
          <a:p>
            <a:endParaRPr lang="fr-F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Récepteurs d’irritation</a:t>
            </a:r>
            <a:r>
              <a:rPr lang="fr-FR" sz="2800" b="1" u="sng" dirty="0" smtClean="0">
                <a:solidFill>
                  <a:srgbClr val="C00000"/>
                </a:solidFill>
              </a:rPr>
              <a:t> </a:t>
            </a:r>
            <a:r>
              <a:rPr lang="fr-FR" sz="2800" dirty="0" smtClean="0"/>
              <a:t>: au niveau de la </a:t>
            </a:r>
            <a:r>
              <a:rPr lang="fr-FR" sz="2800" dirty="0" smtClean="0">
                <a:solidFill>
                  <a:srgbClr val="FF0000"/>
                </a:solidFill>
              </a:rPr>
              <a:t>muqueuse des VA de gros calibre</a:t>
            </a:r>
          </a:p>
          <a:p>
            <a:pPr lvl="1"/>
            <a:r>
              <a:rPr lang="fr-FR" sz="2800" dirty="0" smtClean="0"/>
              <a:t>Ces récepteurs sont excités par des </a:t>
            </a:r>
            <a:r>
              <a:rPr lang="fr-FR" sz="2800" b="1" dirty="0" smtClean="0">
                <a:solidFill>
                  <a:srgbClr val="0070C0"/>
                </a:solidFill>
              </a:rPr>
              <a:t>produits chimiques  </a:t>
            </a:r>
            <a:r>
              <a:rPr lang="fr-FR" sz="2800" dirty="0" smtClean="0"/>
              <a:t>irritants (CO2, éther, fumée de tabac…) ou </a:t>
            </a:r>
            <a:r>
              <a:rPr lang="fr-FR" sz="2800" b="1" dirty="0" smtClean="0">
                <a:solidFill>
                  <a:srgbClr val="0070C0"/>
                </a:solidFill>
              </a:rPr>
              <a:t>pharmacologiques </a:t>
            </a:r>
            <a:r>
              <a:rPr lang="fr-FR" sz="2800" dirty="0" smtClean="0"/>
              <a:t>(médiateurs de l’inflammation libérés par le mastocyte, histamine, bradykinine…)</a:t>
            </a:r>
          </a:p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Récepteurs  juxta capillaire (récepteurs J) </a:t>
            </a:r>
            <a:r>
              <a:rPr lang="fr-FR" sz="2800" dirty="0" smtClean="0"/>
              <a:t>situés dans </a:t>
            </a:r>
            <a:r>
              <a:rPr lang="fr-FR" sz="2800" dirty="0" smtClean="0">
                <a:solidFill>
                  <a:srgbClr val="FF0000"/>
                </a:solidFill>
              </a:rPr>
              <a:t>l’</a:t>
            </a:r>
            <a:r>
              <a:rPr lang="fr-FR" sz="2800" dirty="0" err="1" smtClean="0">
                <a:solidFill>
                  <a:srgbClr val="FF0000"/>
                </a:solidFill>
              </a:rPr>
              <a:t>interstitium</a:t>
            </a:r>
            <a:r>
              <a:rPr lang="fr-FR" sz="2800" dirty="0" smtClean="0">
                <a:solidFill>
                  <a:srgbClr val="FF0000"/>
                </a:solidFill>
              </a:rPr>
              <a:t> alvéolaire </a:t>
            </a:r>
            <a:r>
              <a:rPr lang="fr-FR" sz="2800" dirty="0" smtClean="0"/>
              <a:t>sensibles à </a:t>
            </a:r>
            <a:r>
              <a:rPr lang="fr-FR" sz="2800" b="1" dirty="0" smtClean="0">
                <a:solidFill>
                  <a:srgbClr val="0070C0"/>
                </a:solidFill>
              </a:rPr>
              <a:t>l’œdème pulmonaire.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214282" y="0"/>
            <a:ext cx="8472518" cy="6673754"/>
            <a:chOff x="928662" y="937423"/>
            <a:chExt cx="7500990" cy="5600114"/>
          </a:xfrm>
        </p:grpSpPr>
        <p:grpSp>
          <p:nvGrpSpPr>
            <p:cNvPr id="3" name="Groupe 4"/>
            <p:cNvGrpSpPr/>
            <p:nvPr/>
          </p:nvGrpSpPr>
          <p:grpSpPr>
            <a:xfrm>
              <a:off x="928662" y="937423"/>
              <a:ext cx="7500990" cy="5600114"/>
              <a:chOff x="928662" y="937423"/>
              <a:chExt cx="7500990" cy="5600114"/>
            </a:xfrm>
          </p:grpSpPr>
          <p:grpSp>
            <p:nvGrpSpPr>
              <p:cNvPr id="4" name="Groupe 7"/>
              <p:cNvGrpSpPr/>
              <p:nvPr/>
            </p:nvGrpSpPr>
            <p:grpSpPr>
              <a:xfrm>
                <a:off x="928662" y="937423"/>
                <a:ext cx="7500990" cy="5600114"/>
                <a:chOff x="928662" y="937423"/>
                <a:chExt cx="7500990" cy="5600114"/>
              </a:xfrm>
            </p:grpSpPr>
            <p:grpSp>
              <p:nvGrpSpPr>
                <p:cNvPr id="5" name="Groupe 9"/>
                <p:cNvGrpSpPr/>
                <p:nvPr/>
              </p:nvGrpSpPr>
              <p:grpSpPr>
                <a:xfrm>
                  <a:off x="928662" y="937423"/>
                  <a:ext cx="7500990" cy="5600114"/>
                  <a:chOff x="928662" y="937423"/>
                  <a:chExt cx="7500990" cy="5600114"/>
                </a:xfrm>
              </p:grpSpPr>
              <p:sp>
                <p:nvSpPr>
                  <p:cNvPr id="12" name="Forme libre 11"/>
                  <p:cNvSpPr/>
                  <p:nvPr/>
                </p:nvSpPr>
                <p:spPr>
                  <a:xfrm rot="10800000">
                    <a:off x="1714480" y="1198123"/>
                    <a:ext cx="790564" cy="373488"/>
                  </a:xfrm>
                  <a:custGeom>
                    <a:avLst/>
                    <a:gdLst>
                      <a:gd name="connsiteX0" fmla="*/ 0 w 489397"/>
                      <a:gd name="connsiteY0" fmla="*/ 0 h 373488"/>
                      <a:gd name="connsiteX1" fmla="*/ 0 w 489397"/>
                      <a:gd name="connsiteY1" fmla="*/ 373488 h 373488"/>
                      <a:gd name="connsiteX2" fmla="*/ 154546 w 489397"/>
                      <a:gd name="connsiteY2" fmla="*/ 373488 h 373488"/>
                      <a:gd name="connsiteX3" fmla="*/ 244698 w 489397"/>
                      <a:gd name="connsiteY3" fmla="*/ 193184 h 373488"/>
                      <a:gd name="connsiteX4" fmla="*/ 347729 w 489397"/>
                      <a:gd name="connsiteY4" fmla="*/ 373488 h 373488"/>
                      <a:gd name="connsiteX5" fmla="*/ 489397 w 489397"/>
                      <a:gd name="connsiteY5" fmla="*/ 373488 h 373488"/>
                      <a:gd name="connsiteX6" fmla="*/ 489397 w 489397"/>
                      <a:gd name="connsiteY6" fmla="*/ 12879 h 373488"/>
                      <a:gd name="connsiteX7" fmla="*/ 0 w 489397"/>
                      <a:gd name="connsiteY7" fmla="*/ 0 h 3734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89397" h="373488">
                        <a:moveTo>
                          <a:pt x="0" y="0"/>
                        </a:moveTo>
                        <a:lnTo>
                          <a:pt x="0" y="373488"/>
                        </a:lnTo>
                        <a:lnTo>
                          <a:pt x="154546" y="373488"/>
                        </a:lnTo>
                        <a:lnTo>
                          <a:pt x="244698" y="193184"/>
                        </a:lnTo>
                        <a:lnTo>
                          <a:pt x="347729" y="373488"/>
                        </a:lnTo>
                        <a:lnTo>
                          <a:pt x="489397" y="373488"/>
                        </a:lnTo>
                        <a:lnTo>
                          <a:pt x="489397" y="128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grpSp>
                <p:nvGrpSpPr>
                  <p:cNvPr id="8" name="Groupe 12"/>
                  <p:cNvGrpSpPr/>
                  <p:nvPr/>
                </p:nvGrpSpPr>
                <p:grpSpPr>
                  <a:xfrm>
                    <a:off x="928662" y="937423"/>
                    <a:ext cx="7500990" cy="5600114"/>
                    <a:chOff x="928662" y="937423"/>
                    <a:chExt cx="7500990" cy="5600114"/>
                  </a:xfrm>
                </p:grpSpPr>
                <p:grpSp>
                  <p:nvGrpSpPr>
                    <p:cNvPr id="10" name="Groupe 13"/>
                    <p:cNvGrpSpPr/>
                    <p:nvPr/>
                  </p:nvGrpSpPr>
                  <p:grpSpPr>
                    <a:xfrm>
                      <a:off x="928662" y="937423"/>
                      <a:ext cx="7500990" cy="5600114"/>
                      <a:chOff x="928662" y="937423"/>
                      <a:chExt cx="7500990" cy="5600114"/>
                    </a:xfrm>
                  </p:grpSpPr>
                  <p:grpSp>
                    <p:nvGrpSpPr>
                      <p:cNvPr id="13" name="Groupe 15"/>
                      <p:cNvGrpSpPr/>
                      <p:nvPr/>
                    </p:nvGrpSpPr>
                    <p:grpSpPr>
                      <a:xfrm>
                        <a:off x="928662" y="937423"/>
                        <a:ext cx="7500990" cy="5600114"/>
                        <a:chOff x="928662" y="937423"/>
                        <a:chExt cx="7500990" cy="5600114"/>
                      </a:xfrm>
                    </p:grpSpPr>
                    <p:grpSp>
                      <p:nvGrpSpPr>
                        <p:cNvPr id="14" name="Groupe 17"/>
                        <p:cNvGrpSpPr/>
                        <p:nvPr/>
                      </p:nvGrpSpPr>
                      <p:grpSpPr>
                        <a:xfrm>
                          <a:off x="928662" y="937423"/>
                          <a:ext cx="7500990" cy="5600114"/>
                          <a:chOff x="928662" y="937423"/>
                          <a:chExt cx="7500990" cy="5600114"/>
                        </a:xfrm>
                      </p:grpSpPr>
                      <p:grpSp>
                        <p:nvGrpSpPr>
                          <p:cNvPr id="16" name="Groupe 23"/>
                          <p:cNvGrpSpPr/>
                          <p:nvPr/>
                        </p:nvGrpSpPr>
                        <p:grpSpPr>
                          <a:xfrm>
                            <a:off x="928662" y="937423"/>
                            <a:ext cx="7500990" cy="5600114"/>
                            <a:chOff x="928662" y="937423"/>
                            <a:chExt cx="7500990" cy="5600114"/>
                          </a:xfrm>
                        </p:grpSpPr>
                        <p:grpSp>
                          <p:nvGrpSpPr>
                            <p:cNvPr id="18" name="Groupe 25"/>
                            <p:cNvGrpSpPr/>
                            <p:nvPr/>
                          </p:nvGrpSpPr>
                          <p:grpSpPr>
                            <a:xfrm>
                              <a:off x="928662" y="937423"/>
                              <a:ext cx="7500990" cy="5600114"/>
                              <a:chOff x="928662" y="937423"/>
                              <a:chExt cx="7500990" cy="5600114"/>
                            </a:xfrm>
                          </p:grpSpPr>
                          <p:grpSp>
                            <p:nvGrpSpPr>
                              <p:cNvPr id="19" name="Groupe 27"/>
                              <p:cNvGrpSpPr/>
                              <p:nvPr/>
                            </p:nvGrpSpPr>
                            <p:grpSpPr>
                              <a:xfrm>
                                <a:off x="928662" y="937423"/>
                                <a:ext cx="7500990" cy="5600114"/>
                                <a:chOff x="928662" y="937423"/>
                                <a:chExt cx="7500990" cy="5600114"/>
                              </a:xfrm>
                            </p:grpSpPr>
                            <p:grpSp>
                              <p:nvGrpSpPr>
                                <p:cNvPr id="24" name="Groupe 37"/>
                                <p:cNvGrpSpPr/>
                                <p:nvPr/>
                              </p:nvGrpSpPr>
                              <p:grpSpPr>
                                <a:xfrm>
                                  <a:off x="928662" y="937423"/>
                                  <a:ext cx="7500990" cy="5600114"/>
                                  <a:chOff x="2500298" y="1294613"/>
                                  <a:chExt cx="4643470" cy="5600114"/>
                                </a:xfrm>
                              </p:grpSpPr>
                              <p:grpSp>
                                <p:nvGrpSpPr>
                                  <p:cNvPr id="26" name="Groupe 45"/>
                                  <p:cNvGrpSpPr/>
                                  <p:nvPr/>
                                </p:nvGrpSpPr>
                                <p:grpSpPr>
                                  <a:xfrm>
                                    <a:off x="2500298" y="1894067"/>
                                    <a:ext cx="4643470" cy="5000660"/>
                                    <a:chOff x="2500298" y="1894067"/>
                                    <a:chExt cx="4643470" cy="5000660"/>
                                  </a:xfrm>
                                </p:grpSpPr>
                                <p:sp>
                                  <p:nvSpPr>
                                    <p:cNvPr id="53" name="Rectangle à coins arrondis 52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500298" y="1894067"/>
                                      <a:ext cx="4643470" cy="5000660"/>
                                    </a:xfrm>
                                    <a:prstGeom prst="roundRect">
                                      <a:avLst/>
                                    </a:prstGeom>
                                    <a:solidFill>
                                      <a:schemeClr val="bg2"/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>
                                      <a:defPPr>
                                        <a:defRPr lang="fr-FR"/>
                                      </a:defPPr>
                                      <a:lvl1pPr marL="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1pPr>
                                      <a:lvl2pPr marL="4572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2pPr>
                                      <a:lvl3pPr marL="9144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3pPr>
                                      <a:lvl4pPr marL="13716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4pPr>
                                      <a:lvl5pPr marL="18288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5pPr>
                                      <a:lvl6pPr marL="22860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6pPr>
                                      <a:lvl7pPr marL="27432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7pPr>
                                      <a:lvl8pPr marL="32004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8pPr>
                                      <a:lvl9pPr marL="36576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9pPr>
                                    </a:lstStyle>
                                    <a:p>
                                      <a:pPr algn="ctr"/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54" name="Ellipse 5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30980" y="1928802"/>
                                      <a:ext cx="353788" cy="357190"/>
                                    </a:xfrm>
                                    <a:prstGeom prst="ellipse">
                                      <a:avLst/>
                                    </a:prstGeom>
                                    <a:solidFill>
                                      <a:schemeClr val="bg1"/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>
                                      <a:defPPr>
                                        <a:defRPr lang="fr-FR"/>
                                      </a:defPPr>
                                      <a:lvl1pPr marL="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1pPr>
                                      <a:lvl2pPr marL="4572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2pPr>
                                      <a:lvl3pPr marL="9144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3pPr>
                                      <a:lvl4pPr marL="13716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4pPr>
                                      <a:lvl5pPr marL="18288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5pPr>
                                      <a:lvl6pPr marL="22860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6pPr>
                                      <a:lvl7pPr marL="27432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7pPr>
                                      <a:lvl8pPr marL="32004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8pPr>
                                      <a:lvl9pPr marL="3657600" algn="l" defTabSz="914400" rtl="0" eaLnBrk="1" latinLnBrk="0" hangingPunct="1">
                                        <a:defRPr sz="1800" kern="1200">
                                          <a:solidFill>
                                            <a:schemeClr val="lt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9pPr>
                                    </a:lstStyle>
                                    <a:p>
                                      <a:pPr algn="ctr"/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55" name="ZoneTexte 23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561663" y="4929198"/>
                                      <a:ext cx="2962976" cy="64633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>
                                      <a:defPPr>
                                        <a:defRPr lang="fr-FR"/>
                                      </a:defPPr>
                                      <a:lvl1pPr marL="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1pPr>
                                      <a:lvl2pPr marL="4572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2pPr>
                                      <a:lvl3pPr marL="9144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3pPr>
                                      <a:lvl4pPr marL="13716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4pPr>
                                      <a:lvl5pPr marL="18288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5pPr>
                                      <a:lvl6pPr marL="22860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6pPr>
                                      <a:lvl7pPr marL="27432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7pPr>
                                      <a:lvl8pPr marL="32004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8pPr>
                                      <a:lvl9pPr marL="3657600" algn="l" defTabSz="914400" rtl="0" eaLnBrk="1" latinLnBrk="0" hangingPunct="1">
                                        <a:defRPr sz="1800" kern="1200">
                                          <a:solidFill>
                                            <a:schemeClr val="tx1"/>
                                          </a:solidFill>
                                          <a:latin typeface="+mn-lt"/>
                                          <a:ea typeface="+mn-ea"/>
                                          <a:cs typeface="+mn-cs"/>
                                        </a:defRPr>
                                      </a:lvl9pPr>
                                    </a:lstStyle>
                                    <a:p>
                                      <a:r>
                                        <a:rPr lang="fr-FR" dirty="0" smtClean="0"/>
                                        <a:t>Actine			Myosine P - Actine </a:t>
                                      </a:r>
                                    </a:p>
                                    <a:p>
                                      <a:r>
                                        <a:rPr lang="fr-FR" dirty="0" smtClean="0"/>
                                        <a:t>Myosine</a:t>
                                      </a: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7" name="Forme libre 46"/>
                                  <p:cNvSpPr/>
                                  <p:nvPr/>
                                </p:nvSpPr>
                                <p:spPr>
                                  <a:xfrm rot="10800000">
                                    <a:off x="5745848" y="1571613"/>
                                    <a:ext cx="425002" cy="347730"/>
                                  </a:xfrm>
                                  <a:custGeom>
                                    <a:avLst/>
                                    <a:gdLst>
                                      <a:gd name="connsiteX0" fmla="*/ 0 w 425002"/>
                                      <a:gd name="connsiteY0" fmla="*/ 347730 h 347730"/>
                                      <a:gd name="connsiteX1" fmla="*/ 0 w 425002"/>
                                      <a:gd name="connsiteY1" fmla="*/ 0 h 347730"/>
                                      <a:gd name="connsiteX2" fmla="*/ 425002 w 425002"/>
                                      <a:gd name="connsiteY2" fmla="*/ 0 h 347730"/>
                                      <a:gd name="connsiteX3" fmla="*/ 425002 w 425002"/>
                                      <a:gd name="connsiteY3" fmla="*/ 321972 h 347730"/>
                                      <a:gd name="connsiteX4" fmla="*/ 334850 w 425002"/>
                                      <a:gd name="connsiteY4" fmla="*/ 321972 h 347730"/>
                                      <a:gd name="connsiteX5" fmla="*/ 334850 w 425002"/>
                                      <a:gd name="connsiteY5" fmla="*/ 206062 h 347730"/>
                                      <a:gd name="connsiteX6" fmla="*/ 115910 w 425002"/>
                                      <a:gd name="connsiteY6" fmla="*/ 206062 h 347730"/>
                                      <a:gd name="connsiteX7" fmla="*/ 115910 w 425002"/>
                                      <a:gd name="connsiteY7" fmla="*/ 309093 h 347730"/>
                                      <a:gd name="connsiteX8" fmla="*/ 0 w 425002"/>
                                      <a:gd name="connsiteY8" fmla="*/ 347730 h 347730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  <a:cxn ang="0">
                                        <a:pos x="connsiteX5" y="connsiteY5"/>
                                      </a:cxn>
                                      <a:cxn ang="0">
                                        <a:pos x="connsiteX6" y="connsiteY6"/>
                                      </a:cxn>
                                      <a:cxn ang="0">
                                        <a:pos x="connsiteX7" y="connsiteY7"/>
                                      </a:cxn>
                                      <a:cxn ang="0">
                                        <a:pos x="connsiteX8" y="connsiteY8"/>
                                      </a:cxn>
                                    </a:cxnLst>
                                    <a:rect l="l" t="t" r="r" b="b"/>
                                    <a:pathLst>
                                      <a:path w="425002" h="347730">
                                        <a:moveTo>
                                          <a:pt x="0" y="347730"/>
                                        </a:moveTo>
                                        <a:lnTo>
                                          <a:pt x="0" y="0"/>
                                        </a:lnTo>
                                        <a:lnTo>
                                          <a:pt x="425002" y="0"/>
                                        </a:lnTo>
                                        <a:lnTo>
                                          <a:pt x="425002" y="321972"/>
                                        </a:lnTo>
                                        <a:lnTo>
                                          <a:pt x="334850" y="321972"/>
                                        </a:lnTo>
                                        <a:lnTo>
                                          <a:pt x="334850" y="206062"/>
                                        </a:lnTo>
                                        <a:lnTo>
                                          <a:pt x="115910" y="206062"/>
                                        </a:lnTo>
                                        <a:lnTo>
                                          <a:pt x="115910" y="309093"/>
                                        </a:lnTo>
                                        <a:lnTo>
                                          <a:pt x="0" y="347730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>
                                    <a:defPPr>
                                      <a:defRPr lang="fr-FR"/>
                                    </a:defPPr>
                                    <a:lvl1pPr marL="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pPr algn="ctr"/>
                                    <a:endParaRPr lang="fr-FR"/>
                                  </a:p>
                                </p:txBody>
                              </p:sp>
                              <p:sp>
                                <p:nvSpPr>
                                  <p:cNvPr id="49" name="ZoneTexte 31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942533" y="1294613"/>
                                    <a:ext cx="785818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>
                                    <a:defPPr>
                                      <a:defRPr lang="fr-FR"/>
                                    </a:defPPr>
                                    <a:lvl1pPr marL="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r>
                                      <a:rPr lang="fr-FR" sz="1200" dirty="0" smtClean="0"/>
                                      <a:t>adrénaline</a:t>
                                    </a:r>
                                    <a:endParaRPr lang="fr-FR" sz="1200" dirty="0"/>
                                  </a:p>
                                </p:txBody>
                              </p:sp>
                              <p:sp>
                                <p:nvSpPr>
                                  <p:cNvPr id="50" name="ZoneTexte 3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765639" y="2428868"/>
                                    <a:ext cx="1115794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>
                                    <a:defPPr>
                                      <a:defRPr lang="fr-FR"/>
                                    </a:defPPr>
                                    <a:lvl1pPr marL="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l" defTabSz="914400" rtl="0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r>
                                      <a:rPr lang="fr-FR" sz="1200" dirty="0" smtClean="0"/>
                                      <a:t>ATP	</a:t>
                                    </a:r>
                                    <a:r>
                                      <a:rPr lang="fr-FR" sz="1200" dirty="0" err="1" smtClean="0"/>
                                      <a:t>AMPc</a:t>
                                    </a:r>
                                    <a:endParaRPr lang="fr-FR" sz="1200" dirty="0"/>
                                  </a:p>
                                </p:txBody>
                              </p:sp>
                              <p:sp>
                                <p:nvSpPr>
                                  <p:cNvPr id="51" name="Dodécagone 50"/>
                                  <p:cNvSpPr/>
                                  <p:nvPr/>
                                </p:nvSpPr>
                                <p:spPr>
                                  <a:xfrm>
                                    <a:off x="2632969" y="1500174"/>
                                    <a:ext cx="214314" cy="214314"/>
                                  </a:xfrm>
                                  <a:prstGeom prst="dodecagon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>
                                    <a:defPPr>
                                      <a:defRPr lang="fr-FR"/>
                                    </a:defPPr>
                                    <a:lvl1pPr marL="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pPr algn="ctr"/>
                                    <a:r>
                                      <a:rPr lang="fr-FR" sz="2000" b="1" dirty="0" smtClean="0">
                                        <a:solidFill>
                                          <a:srgbClr val="0070C0"/>
                                        </a:solidFill>
                                      </a:rPr>
                                      <a:t>+</a:t>
                                    </a:r>
                                    <a:endParaRPr lang="fr-FR" sz="2000" b="1" dirty="0">
                                      <a:solidFill>
                                        <a:srgbClr val="0070C0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2" name="Dodécagone 51"/>
                                  <p:cNvSpPr/>
                                  <p:nvPr/>
                                </p:nvSpPr>
                                <p:spPr>
                                  <a:xfrm>
                                    <a:off x="5470077" y="1500174"/>
                                    <a:ext cx="214314" cy="214314"/>
                                  </a:xfrm>
                                  <a:prstGeom prst="dodecagon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>
                                    <a:defPPr>
                                      <a:defRPr lang="fr-FR"/>
                                    </a:defPPr>
                                    <a:lvl1pPr marL="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l" defTabSz="914400" rtl="0" eaLnBrk="1" latinLnBrk="0" hangingPunct="1">
                                      <a:defRPr sz="1800" kern="1200">
                                        <a:solidFill>
                                          <a:schemeClr val="lt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pPr algn="ctr"/>
                                    <a:r>
                                      <a:rPr lang="fr-FR" sz="2000" b="1" dirty="0" smtClean="0">
                                        <a:solidFill>
                                          <a:srgbClr val="0070C0"/>
                                        </a:solidFill>
                                      </a:rPr>
                                      <a:t>+</a:t>
                                    </a:r>
                                    <a:endParaRPr lang="fr-FR" sz="2000" b="1" dirty="0">
                                      <a:solidFill>
                                        <a:srgbClr val="0070C0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39" name="Connecteur droit avec flèche 38"/>
                                <p:cNvCxnSpPr/>
                                <p:nvPr/>
                              </p:nvCxnSpPr>
                              <p:spPr>
                                <a:xfrm rot="5400000">
                                  <a:off x="5822165" y="2178835"/>
                                  <a:ext cx="428628" cy="214314"/>
                                </a:xfrm>
                                <a:prstGeom prst="straightConnector1">
                                  <a:avLst/>
                                </a:prstGeom>
                                <a:ln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0" name="Connecteur droit avec flèche 39"/>
                                <p:cNvCxnSpPr/>
                                <p:nvPr/>
                              </p:nvCxnSpPr>
                              <p:spPr>
                                <a:xfrm rot="16200000" flipH="1">
                                  <a:off x="6041241" y="2174073"/>
                                  <a:ext cx="419104" cy="214314"/>
                                </a:xfrm>
                                <a:prstGeom prst="straightConnector1">
                                  <a:avLst/>
                                </a:prstGeom>
                                <a:ln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41" name="Arc 40"/>
                                <p:cNvSpPr/>
                                <p:nvPr/>
                              </p:nvSpPr>
                              <p:spPr>
                                <a:xfrm>
                                  <a:off x="6143636" y="1928802"/>
                                  <a:ext cx="1071570" cy="428628"/>
                                </a:xfrm>
                                <a:prstGeom prst="arc">
                                  <a:avLst>
                                    <a:gd name="adj1" fmla="val 11145339"/>
                                    <a:gd name="adj2" fmla="val 21166315"/>
                                  </a:avLst>
                                </a:prstGeom>
                                <a:ln w="28575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2" name="ZoneTexte 108"/>
                                <p:cNvSpPr txBox="1"/>
                                <p:nvPr/>
                              </p:nvSpPr>
                              <p:spPr>
                                <a:xfrm>
                                  <a:off x="5698522" y="2500306"/>
                                  <a:ext cx="1016618" cy="276999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r>
                                    <a:rPr lang="fr-FR" sz="1200" dirty="0" smtClean="0"/>
                                    <a:t>DAG      IP3</a:t>
                                  </a:r>
                                  <a:endParaRPr lang="fr-FR" sz="1200" dirty="0"/>
                                </a:p>
                              </p:txBody>
                            </p:sp>
                            <p:sp>
                              <p:nvSpPr>
                                <p:cNvPr id="43" name="ZoneTexte 111"/>
                                <p:cNvSpPr txBox="1"/>
                                <p:nvPr/>
                              </p:nvSpPr>
                              <p:spPr>
                                <a:xfrm>
                                  <a:off x="7072330" y="2143116"/>
                                  <a:ext cx="571504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r>
                                    <a:rPr lang="fr-FR" sz="1200" dirty="0" smtClean="0"/>
                                    <a:t>PIP2	</a:t>
                                  </a:r>
                                  <a:endParaRPr lang="fr-FR" sz="1200" dirty="0"/>
                                </a:p>
                              </p:txBody>
                            </p:sp>
                            <p:sp>
                              <p:nvSpPr>
                                <p:cNvPr id="44" name="Rectangle à coins arrondis 43"/>
                                <p:cNvSpPr/>
                                <p:nvPr/>
                              </p:nvSpPr>
                              <p:spPr>
                                <a:xfrm>
                                  <a:off x="4786314" y="2428868"/>
                                  <a:ext cx="357190" cy="928694"/>
                                </a:xfrm>
                                <a:prstGeom prst="roundRect">
                                  <a:avLst/>
                                </a:prstGeom>
                                <a:solidFill>
                                  <a:schemeClr val="accent2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5" name="Ellipse 44"/>
                                <p:cNvSpPr/>
                                <p:nvPr/>
                              </p:nvSpPr>
                              <p:spPr>
                                <a:xfrm>
                                  <a:off x="5072066" y="2857496"/>
                                  <a:ext cx="142876" cy="142876"/>
                                </a:xfrm>
                                <a:prstGeom prst="ellipse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</p:grpSp>
                          <p:cxnSp>
                            <p:nvCxnSpPr>
                              <p:cNvPr id="29" name="Connecteur droit avec flèche 28"/>
                              <p:cNvCxnSpPr/>
                              <p:nvPr/>
                            </p:nvCxnSpPr>
                            <p:spPr>
                              <a:xfrm rot="5400000">
                                <a:off x="2143902" y="2714620"/>
                                <a:ext cx="714380" cy="1588"/>
                              </a:xfrm>
                              <a:prstGeom prst="straightConnector1">
                                <a:avLst/>
                              </a:prstGeom>
                              <a:ln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0" name="Arc 29"/>
                              <p:cNvSpPr/>
                              <p:nvPr/>
                            </p:nvSpPr>
                            <p:spPr>
                              <a:xfrm>
                                <a:off x="1928794" y="3143248"/>
                                <a:ext cx="1071570" cy="428628"/>
                              </a:xfrm>
                              <a:prstGeom prst="arc">
                                <a:avLst>
                                  <a:gd name="adj1" fmla="val 11145339"/>
                                  <a:gd name="adj2" fmla="val 21166315"/>
                                </a:avLst>
                              </a:prstGeom>
                              <a:ln w="28575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  <p:sp>
                            <p:nvSpPr>
                              <p:cNvPr id="31" name="ZoneTexte 64"/>
                              <p:cNvSpPr txBox="1"/>
                              <p:nvPr/>
                            </p:nvSpPr>
                            <p:spPr>
                              <a:xfrm>
                                <a:off x="1714480" y="3286124"/>
                                <a:ext cx="1802436" cy="276999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r>
                                  <a:rPr lang="fr-FR" sz="1200" dirty="0" smtClean="0"/>
                                  <a:t>PK inactive	PK active</a:t>
                                </a:r>
                                <a:endParaRPr lang="fr-FR" sz="1200" dirty="0"/>
                              </a:p>
                            </p:txBody>
                          </p:sp>
                          <p:sp>
                            <p:nvSpPr>
                              <p:cNvPr id="32" name="Flèche courbée vers le bas 31"/>
                              <p:cNvSpPr/>
                              <p:nvPr/>
                            </p:nvSpPr>
                            <p:spPr>
                              <a:xfrm>
                                <a:off x="3071802" y="4214818"/>
                                <a:ext cx="2786082" cy="428628"/>
                              </a:xfrm>
                              <a:prstGeom prst="curvedDownArrow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3" name="Flèche courbée vers le bas 32"/>
                              <p:cNvSpPr/>
                              <p:nvPr/>
                            </p:nvSpPr>
                            <p:spPr>
                              <a:xfrm rot="10800000">
                                <a:off x="3008621" y="5143511"/>
                                <a:ext cx="2786082" cy="428628"/>
                              </a:xfrm>
                              <a:prstGeom prst="curvedDownArrow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7" name="Ellipse 36"/>
                              <p:cNvSpPr/>
                              <p:nvPr/>
                            </p:nvSpPr>
                            <p:spPr>
                              <a:xfrm>
                                <a:off x="6286512" y="1571612"/>
                                <a:ext cx="571504" cy="35719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</p:grpSp>
                        <p:sp>
                          <p:nvSpPr>
                            <p:cNvPr id="27" name="ZoneTexte 116"/>
                            <p:cNvSpPr txBox="1"/>
                            <p:nvPr/>
                          </p:nvSpPr>
                          <p:spPr>
                            <a:xfrm>
                              <a:off x="6357950" y="1643050"/>
                              <a:ext cx="428628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>
                              <a:defPPr>
                                <a:defRPr lang="fr-FR"/>
                              </a:defPPr>
                              <a:lvl1pPr marL="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r>
                                <a:rPr lang="fr-FR" sz="1200" dirty="0" smtClean="0"/>
                                <a:t>PLC</a:t>
                              </a:r>
                              <a:endParaRPr lang="fr-FR" sz="1200" dirty="0"/>
                            </a:p>
                          </p:txBody>
                        </p:sp>
                      </p:grpSp>
                      <p:cxnSp>
                        <p:nvCxnSpPr>
                          <p:cNvPr id="25" name="Connecteur droit avec flèche 24"/>
                          <p:cNvCxnSpPr/>
                          <p:nvPr/>
                        </p:nvCxnSpPr>
                        <p:spPr>
                          <a:xfrm>
                            <a:off x="5000628" y="3000372"/>
                            <a:ext cx="428628" cy="214314"/>
                          </a:xfrm>
                          <a:prstGeom prst="straightConnector1">
                            <a:avLst/>
                          </a:prstGeom>
                          <a:ln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8" name="Groupe 18"/>
                        <p:cNvGrpSpPr/>
                        <p:nvPr/>
                      </p:nvGrpSpPr>
                      <p:grpSpPr>
                        <a:xfrm>
                          <a:off x="5357818" y="3143248"/>
                          <a:ext cx="2071702" cy="646331"/>
                          <a:chOff x="5357818" y="3143248"/>
                          <a:chExt cx="2071702" cy="646331"/>
                        </a:xfrm>
                      </p:grpSpPr>
                      <p:sp>
                        <p:nvSpPr>
                          <p:cNvPr id="22" name="ZoneTexte 123"/>
                          <p:cNvSpPr txBox="1"/>
                          <p:nvPr/>
                        </p:nvSpPr>
                        <p:spPr>
                          <a:xfrm>
                            <a:off x="5357818" y="3143248"/>
                            <a:ext cx="2071702" cy="64633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>
                            <a:defPPr>
                              <a:defRPr lang="fr-F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r>
                              <a:rPr lang="fr-FR" sz="1200" dirty="0" smtClean="0"/>
                              <a:t>Ca++ 	     calmoduline</a:t>
                            </a:r>
                          </a:p>
                          <a:p>
                            <a:endParaRPr lang="fr-FR" sz="1200" dirty="0" smtClean="0"/>
                          </a:p>
                          <a:p>
                            <a:pPr algn="ctr"/>
                            <a:r>
                              <a:rPr lang="fr-FR" sz="1200" dirty="0" smtClean="0"/>
                              <a:t>Ca ++_ calmoduline</a:t>
                            </a:r>
                            <a:endParaRPr lang="fr-FR" sz="1200" dirty="0"/>
                          </a:p>
                        </p:txBody>
                      </p:sp>
                      <p:sp>
                        <p:nvSpPr>
                          <p:cNvPr id="23" name="Accolade ouvrante 22"/>
                          <p:cNvSpPr/>
                          <p:nvPr/>
                        </p:nvSpPr>
                        <p:spPr>
                          <a:xfrm rot="16200000">
                            <a:off x="6090059" y="2839639"/>
                            <a:ext cx="250034" cy="1285882"/>
                          </a:xfrm>
                          <a:prstGeom prst="leftBrace">
                            <a:avLst>
                              <a:gd name="adj1" fmla="val 24558"/>
                              <a:gd name="adj2" fmla="val 51002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/>
                            <a:endParaRPr lang="fr-FR"/>
                          </a:p>
                        </p:txBody>
                      </p:sp>
                    </p:grpSp>
                    <p:sp>
                      <p:nvSpPr>
                        <p:cNvPr id="20" name="Flèche droite 19"/>
                        <p:cNvSpPr/>
                        <p:nvPr/>
                      </p:nvSpPr>
                      <p:spPr>
                        <a:xfrm rot="8483096">
                          <a:off x="4357213" y="3696326"/>
                          <a:ext cx="1327723" cy="289017"/>
                        </a:xfrm>
                        <a:prstGeom prst="rightArrow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fr-FR"/>
                        </a:p>
                      </p:txBody>
                    </p:sp>
                    <p:sp>
                      <p:nvSpPr>
                        <p:cNvPr id="21" name="ZoneTexte 174"/>
                        <p:cNvSpPr txBox="1"/>
                        <p:nvPr/>
                      </p:nvSpPr>
                      <p:spPr>
                        <a:xfrm>
                          <a:off x="6302998" y="1008861"/>
                          <a:ext cx="1269398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>
                          <a:defPPr>
                            <a:defRPr lang="fr-F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fr-FR" sz="1200" dirty="0" smtClean="0"/>
                            <a:t>ACh</a:t>
                          </a:r>
                          <a:endParaRPr lang="fr-FR" sz="1200" dirty="0"/>
                        </a:p>
                      </p:txBody>
                    </p:sp>
                  </p:grpSp>
                  <p:cxnSp>
                    <p:nvCxnSpPr>
                      <p:cNvPr id="17" name="Connecteur droit avec flèche 16"/>
                      <p:cNvCxnSpPr/>
                      <p:nvPr/>
                    </p:nvCxnSpPr>
                    <p:spPr>
                      <a:xfrm rot="10800000" flipV="1">
                        <a:off x="5500694" y="2786058"/>
                        <a:ext cx="571504" cy="7143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5" name="Connecteur en angle 14"/>
                    <p:cNvCxnSpPr/>
                    <p:nvPr/>
                  </p:nvCxnSpPr>
                  <p:spPr>
                    <a:xfrm rot="16200000" flipH="1">
                      <a:off x="2643174" y="3857628"/>
                      <a:ext cx="1785950" cy="1357322"/>
                    </a:xfrm>
                    <a:prstGeom prst="bentConnector3">
                      <a:avLst>
                        <a:gd name="adj1" fmla="val 37020"/>
                      </a:avLst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" name="Arc 10"/>
                <p:cNvSpPr/>
                <p:nvPr/>
              </p:nvSpPr>
              <p:spPr>
                <a:xfrm>
                  <a:off x="1500166" y="1928802"/>
                  <a:ext cx="1071570" cy="428628"/>
                </a:xfrm>
                <a:prstGeom prst="arc">
                  <a:avLst>
                    <a:gd name="adj1" fmla="val 11145339"/>
                    <a:gd name="adj2" fmla="val 21166315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sp>
            <p:nvSpPr>
              <p:cNvPr id="9" name="ZoneTexte 187"/>
              <p:cNvSpPr txBox="1"/>
              <p:nvPr/>
            </p:nvSpPr>
            <p:spPr>
              <a:xfrm>
                <a:off x="1857356" y="1643050"/>
                <a:ext cx="4286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200" dirty="0" smtClean="0"/>
                  <a:t>AC</a:t>
                </a:r>
                <a:endParaRPr lang="fr-FR" sz="1200" dirty="0"/>
              </a:p>
            </p:txBody>
          </p:sp>
        </p:grpSp>
        <p:sp>
          <p:nvSpPr>
            <p:cNvPr id="6" name="ZoneTexte 189"/>
            <p:cNvSpPr txBox="1"/>
            <p:nvPr/>
          </p:nvSpPr>
          <p:spPr>
            <a:xfrm>
              <a:off x="2357422" y="5643578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>
                  <a:solidFill>
                    <a:srgbClr val="FF0000"/>
                  </a:solidFill>
                </a:rPr>
                <a:t>Relaxation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ZoneTexte 190"/>
            <p:cNvSpPr txBox="1"/>
            <p:nvPr/>
          </p:nvSpPr>
          <p:spPr>
            <a:xfrm>
              <a:off x="5643570" y="5643578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>
                  <a:solidFill>
                    <a:srgbClr val="FF0000"/>
                  </a:solidFill>
                </a:rPr>
                <a:t>contraction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/>
              <a:t>b)Mécanisme d’action : </a:t>
            </a:r>
            <a:br>
              <a:rPr lang="fr-FR" b="1" i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système nerveux parasympathique agit par l’</a:t>
            </a:r>
            <a:r>
              <a:rPr lang="fr-FR" dirty="0" err="1" smtClean="0"/>
              <a:t>acetyl</a:t>
            </a:r>
            <a:r>
              <a:rPr lang="fr-FR" dirty="0" smtClean="0"/>
              <a:t> choline sur des récepteurs </a:t>
            </a:r>
            <a:r>
              <a:rPr lang="fr-FR" dirty="0" err="1" smtClean="0"/>
              <a:t>muscariniques</a:t>
            </a:r>
            <a:r>
              <a:rPr lang="fr-FR" dirty="0" smtClean="0"/>
              <a:t> (récepteurs M3) présent sur la membrane des cellules musculaires lisses bronchiques</a:t>
            </a:r>
          </a:p>
          <a:p>
            <a:r>
              <a:rPr lang="fr-FR" dirty="0" smtClean="0"/>
              <a:t>Il est bloqué par les </a:t>
            </a:r>
            <a:r>
              <a:rPr lang="fr-FR" dirty="0" err="1" smtClean="0"/>
              <a:t>anticholinergiques</a:t>
            </a:r>
            <a:r>
              <a:rPr lang="fr-FR" dirty="0" smtClean="0"/>
              <a:t> tels que l’atropine.</a:t>
            </a:r>
          </a:p>
          <a:p>
            <a:r>
              <a:rPr lang="fr-FR" dirty="0" smtClean="0"/>
              <a:t>Le récepteur membranaires est couplé à une </a:t>
            </a:r>
            <a:r>
              <a:rPr lang="fr-FR" dirty="0" err="1" smtClean="0"/>
              <a:t>proteine</a:t>
            </a:r>
            <a:r>
              <a:rPr lang="fr-FR" dirty="0" smtClean="0"/>
              <a:t> G qui active une enzyme membranaire : la </a:t>
            </a:r>
            <a:r>
              <a:rPr lang="fr-FR" dirty="0" err="1" smtClean="0"/>
              <a:t>phospholipase</a:t>
            </a:r>
            <a:r>
              <a:rPr lang="fr-FR" dirty="0" smtClean="0"/>
              <a:t> C.</a:t>
            </a:r>
          </a:p>
          <a:p>
            <a:r>
              <a:rPr lang="fr-FR" dirty="0" smtClean="0"/>
              <a:t>Cette enzyme agit sur une protéine </a:t>
            </a:r>
            <a:r>
              <a:rPr lang="fr-FR" dirty="0" err="1" smtClean="0"/>
              <a:t>cytosolique</a:t>
            </a:r>
            <a:r>
              <a:rPr lang="fr-FR" dirty="0" smtClean="0"/>
              <a:t> : </a:t>
            </a:r>
            <a:r>
              <a:rPr lang="fr-FR" dirty="0" err="1" smtClean="0"/>
              <a:t>phosphoinositidine</a:t>
            </a:r>
            <a:r>
              <a:rPr lang="fr-FR" dirty="0" smtClean="0"/>
              <a:t> pour former 2 substrats : le </a:t>
            </a:r>
            <a:r>
              <a:rPr lang="fr-FR" dirty="0" err="1" smtClean="0"/>
              <a:t>diaglycérol</a:t>
            </a:r>
            <a:r>
              <a:rPr lang="fr-FR" dirty="0" smtClean="0"/>
              <a:t>  (DAG) et l’</a:t>
            </a:r>
            <a:r>
              <a:rPr lang="fr-FR" dirty="0" err="1" smtClean="0"/>
              <a:t>inositol</a:t>
            </a:r>
            <a:r>
              <a:rPr lang="fr-FR" dirty="0" smtClean="0"/>
              <a:t> triphosphate (IP3)</a:t>
            </a:r>
          </a:p>
          <a:p>
            <a:r>
              <a:rPr lang="fr-FR" dirty="0" smtClean="0"/>
              <a:t>Ces seconds messagers entrainent la libération du calcium contenu dans le réticulum </a:t>
            </a:r>
            <a:r>
              <a:rPr lang="fr-FR" dirty="0" err="1" smtClean="0"/>
              <a:t>sarcoplasmique</a:t>
            </a:r>
            <a:r>
              <a:rPr lang="fr-FR" dirty="0" smtClean="0"/>
              <a:t> et induisent la contraction du muscle lisse bronchique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u="sng" dirty="0" smtClean="0"/>
              <a:t>2) Le SN sympathique</a:t>
            </a:r>
          </a:p>
          <a:p>
            <a:r>
              <a:rPr lang="fr-FR" sz="2800" b="1" dirty="0" smtClean="0">
                <a:solidFill>
                  <a:srgbClr val="0070C0"/>
                </a:solidFill>
              </a:rPr>
              <a:t>L’innervation directe </a:t>
            </a:r>
            <a:r>
              <a:rPr lang="fr-FR" sz="2800" dirty="0" smtClean="0"/>
              <a:t>du muscle lisse bronchique par le SN sympathique est </a:t>
            </a:r>
            <a:r>
              <a:rPr lang="fr-FR" sz="3200" b="1" dirty="0" smtClean="0">
                <a:solidFill>
                  <a:srgbClr val="FF0000"/>
                </a:solidFill>
              </a:rPr>
              <a:t>pauvre chez l’homme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Son </a:t>
            </a:r>
            <a:r>
              <a:rPr lang="fr-FR" sz="2800" b="1" dirty="0" smtClean="0">
                <a:solidFill>
                  <a:srgbClr val="0070C0"/>
                </a:solidFill>
              </a:rPr>
              <a:t>action est indirecte par les catécholamines </a:t>
            </a:r>
            <a:r>
              <a:rPr lang="fr-FR" sz="2800" dirty="0" smtClean="0"/>
              <a:t>circulantes qui agissent sur les récepteurs adrénergiques.</a:t>
            </a:r>
          </a:p>
          <a:p>
            <a:r>
              <a:rPr lang="fr-FR" sz="2800" dirty="0" smtClean="0"/>
              <a:t>Ces récepteurs sont surtout de </a:t>
            </a:r>
            <a:r>
              <a:rPr lang="fr-FR" sz="2800" b="1" dirty="0" smtClean="0">
                <a:solidFill>
                  <a:srgbClr val="FF0000"/>
                </a:solidFill>
              </a:rPr>
              <a:t>type B2</a:t>
            </a:r>
            <a:r>
              <a:rPr lang="fr-FR" sz="2800" dirty="0" smtClean="0"/>
              <a:t>, très abondants sur la membrane des FML de tout l’arbre bronchique.</a:t>
            </a:r>
          </a:p>
          <a:p>
            <a:r>
              <a:rPr lang="fr-FR" sz="2800" dirty="0" smtClean="0"/>
              <a:t>La stimulation de ces récepteurs par </a:t>
            </a:r>
            <a:r>
              <a:rPr lang="fr-FR" sz="2800" b="1" dirty="0" smtClean="0">
                <a:solidFill>
                  <a:srgbClr val="0070C0"/>
                </a:solidFill>
              </a:rPr>
              <a:t>l’adrénaline</a:t>
            </a:r>
            <a:r>
              <a:rPr lang="fr-FR" sz="2800" dirty="0" smtClean="0"/>
              <a:t> ou des agonistes B2 entraine une bronchodilatation </a:t>
            </a:r>
          </a:p>
          <a:p>
            <a:r>
              <a:rPr lang="fr-FR" sz="2800" dirty="0" smtClean="0"/>
              <a:t>Mécanisme l’action : le récepteurs B2 est couplé à protéine G excitatrice qui active l’</a:t>
            </a:r>
            <a:r>
              <a:rPr lang="fr-FR" sz="2800" dirty="0" err="1" smtClean="0"/>
              <a:t>adényl</a:t>
            </a:r>
            <a:r>
              <a:rPr lang="fr-FR" sz="2800" dirty="0" smtClean="0"/>
              <a:t> </a:t>
            </a:r>
            <a:r>
              <a:rPr lang="fr-FR" sz="2800" dirty="0" err="1" smtClean="0"/>
              <a:t>cyclase</a:t>
            </a:r>
            <a:r>
              <a:rPr lang="fr-FR" sz="2800" dirty="0" smtClean="0"/>
              <a:t> avec augmentation de l’</a:t>
            </a:r>
            <a:r>
              <a:rPr lang="fr-FR" sz="2800" dirty="0" err="1" smtClean="0"/>
              <a:t>AMPc</a:t>
            </a:r>
            <a:r>
              <a:rPr lang="fr-FR" sz="2800" dirty="0" smtClean="0"/>
              <a:t>. L’</a:t>
            </a:r>
            <a:r>
              <a:rPr lang="fr-FR" sz="2800" dirty="0" err="1" smtClean="0"/>
              <a:t>AMPc</a:t>
            </a:r>
            <a:r>
              <a:rPr lang="fr-FR" sz="2800" dirty="0" smtClean="0"/>
              <a:t> active une protéine kinase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3) Le Système NANC</a:t>
            </a:r>
          </a:p>
          <a:p>
            <a:r>
              <a:rPr lang="fr-FR" dirty="0" smtClean="0"/>
              <a:t>Les fibres de ce système empruntent le nerf vague et répondent à une stimulation de ce dernier.</a:t>
            </a:r>
          </a:p>
          <a:p>
            <a:r>
              <a:rPr lang="fr-FR" dirty="0" smtClean="0"/>
              <a:t>Il exerce soit :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Effets excitateurs  </a:t>
            </a:r>
            <a:r>
              <a:rPr lang="fr-FR" dirty="0" smtClean="0"/>
              <a:t>sur le tonus musculaire (</a:t>
            </a:r>
            <a:r>
              <a:rPr lang="fr-FR" b="1" dirty="0" smtClean="0">
                <a:solidFill>
                  <a:srgbClr val="0070C0"/>
                </a:solidFill>
              </a:rPr>
              <a:t>SNANC excitateur</a:t>
            </a:r>
            <a:r>
              <a:rPr lang="fr-FR" dirty="0" smtClean="0"/>
              <a:t>) avec </a:t>
            </a:r>
            <a:r>
              <a:rPr lang="fr-FR" b="1" dirty="0" smtClean="0">
                <a:solidFill>
                  <a:srgbClr val="C00000"/>
                </a:solidFill>
              </a:rPr>
              <a:t>bronchoconstriction</a:t>
            </a:r>
            <a:r>
              <a:rPr lang="fr-FR" dirty="0" smtClean="0"/>
              <a:t> par : </a:t>
            </a:r>
            <a:r>
              <a:rPr lang="fr-FR" b="1" dirty="0" smtClean="0">
                <a:solidFill>
                  <a:srgbClr val="FF0000"/>
                </a:solidFill>
              </a:rPr>
              <a:t>la substance P, les </a:t>
            </a:r>
            <a:r>
              <a:rPr lang="fr-FR" b="1" dirty="0" err="1" smtClean="0">
                <a:solidFill>
                  <a:srgbClr val="FF0000"/>
                </a:solidFill>
              </a:rPr>
              <a:t>tachykinines</a:t>
            </a:r>
            <a:r>
              <a:rPr lang="fr-FR" b="1" dirty="0" smtClean="0">
                <a:solidFill>
                  <a:srgbClr val="FF0000"/>
                </a:solidFill>
              </a:rPr>
              <a:t> , et le CGRP (</a:t>
            </a:r>
            <a:r>
              <a:rPr lang="fr-FR" b="1" dirty="0" err="1" smtClean="0">
                <a:solidFill>
                  <a:srgbClr val="FF0000"/>
                </a:solidFill>
              </a:rPr>
              <a:t>calcitonin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gene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related</a:t>
            </a:r>
            <a:r>
              <a:rPr lang="fr-FR" b="1" dirty="0" smtClean="0">
                <a:solidFill>
                  <a:srgbClr val="FF0000"/>
                </a:solidFill>
              </a:rPr>
              <a:t> peptide)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Effets inhibiteurs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rgbClr val="0070C0"/>
                </a:solidFill>
              </a:rPr>
              <a:t>SNANC inhibiteur</a:t>
            </a:r>
            <a:r>
              <a:rPr lang="fr-FR" dirty="0" smtClean="0"/>
              <a:t>) avec </a:t>
            </a:r>
            <a:r>
              <a:rPr lang="fr-FR" b="1" dirty="0" smtClean="0">
                <a:solidFill>
                  <a:srgbClr val="C00000"/>
                </a:solidFill>
              </a:rPr>
              <a:t>bronchodilatation </a:t>
            </a:r>
            <a:r>
              <a:rPr lang="fr-FR" dirty="0" smtClean="0"/>
              <a:t>par : le </a:t>
            </a:r>
            <a:r>
              <a:rPr lang="fr-FR" b="1" dirty="0" smtClean="0">
                <a:solidFill>
                  <a:srgbClr val="FF0000"/>
                </a:solidFill>
              </a:rPr>
              <a:t>VIP, le peptide histidine isoleucine (PHI) et le peptide histidine méthionine (PHM)</a:t>
            </a:r>
          </a:p>
          <a:p>
            <a:r>
              <a:rPr lang="fr-FR" dirty="0" smtClean="0"/>
              <a:t>Ces médiateurs agissent sur des </a:t>
            </a:r>
            <a:r>
              <a:rPr lang="fr-FR" b="1" dirty="0" smtClean="0"/>
              <a:t>récepteurs spécifiques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B. Le contrôle humoral 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r>
              <a:rPr lang="fr-FR" sz="4000" dirty="0" smtClean="0"/>
              <a:t>Il se fait par des </a:t>
            </a:r>
            <a:r>
              <a:rPr lang="fr-FR" sz="4000" b="1" dirty="0" smtClean="0">
                <a:solidFill>
                  <a:srgbClr val="0070C0"/>
                </a:solidFill>
              </a:rPr>
              <a:t>médiateurs</a:t>
            </a:r>
            <a:r>
              <a:rPr lang="fr-FR" sz="4000" dirty="0" smtClean="0"/>
              <a:t> libérés par </a:t>
            </a:r>
            <a:r>
              <a:rPr lang="fr-FR" sz="4000" b="1" dirty="0" smtClean="0">
                <a:solidFill>
                  <a:srgbClr val="0070C0"/>
                </a:solidFill>
              </a:rPr>
              <a:t>l’épithélium</a:t>
            </a:r>
            <a:r>
              <a:rPr lang="fr-FR" sz="4000" dirty="0" smtClean="0"/>
              <a:t> bronchique ou au cours des </a:t>
            </a:r>
            <a:r>
              <a:rPr lang="fr-FR" sz="4000" b="1" dirty="0" smtClean="0">
                <a:solidFill>
                  <a:srgbClr val="FF0000"/>
                </a:solidFill>
              </a:rPr>
              <a:t>réaction inflammatoires.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0" y="357166"/>
            <a:ext cx="9001156" cy="6143668"/>
            <a:chOff x="-231121" y="716037"/>
            <a:chExt cx="9530636" cy="5999087"/>
          </a:xfrm>
        </p:grpSpPr>
        <p:grpSp>
          <p:nvGrpSpPr>
            <p:cNvPr id="3" name="Groupe 4"/>
            <p:cNvGrpSpPr/>
            <p:nvPr/>
          </p:nvGrpSpPr>
          <p:grpSpPr>
            <a:xfrm>
              <a:off x="1214414" y="716037"/>
              <a:ext cx="8085101" cy="5999087"/>
              <a:chOff x="1214414" y="716037"/>
              <a:chExt cx="8085101" cy="5999087"/>
            </a:xfrm>
          </p:grpSpPr>
          <p:sp>
            <p:nvSpPr>
              <p:cNvPr id="11" name="ZoneTexte 58"/>
              <p:cNvSpPr txBox="1"/>
              <p:nvPr/>
            </p:nvSpPr>
            <p:spPr>
              <a:xfrm>
                <a:off x="4572000" y="2509059"/>
                <a:ext cx="9286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200" dirty="0" smtClean="0"/>
                  <a:t>Mastocyte</a:t>
                </a:r>
                <a:endParaRPr lang="fr-FR" sz="1200" dirty="0"/>
              </a:p>
            </p:txBody>
          </p:sp>
          <p:grpSp>
            <p:nvGrpSpPr>
              <p:cNvPr id="4" name="Groupe 11"/>
              <p:cNvGrpSpPr/>
              <p:nvPr/>
            </p:nvGrpSpPr>
            <p:grpSpPr>
              <a:xfrm>
                <a:off x="1214414" y="716037"/>
                <a:ext cx="8085101" cy="5999087"/>
                <a:chOff x="1214414" y="716037"/>
                <a:chExt cx="8085101" cy="5999087"/>
              </a:xfrm>
            </p:grpSpPr>
            <p:sp>
              <p:nvSpPr>
                <p:cNvPr id="13" name="Ellipse 12"/>
                <p:cNvSpPr/>
                <p:nvPr/>
              </p:nvSpPr>
              <p:spPr>
                <a:xfrm>
                  <a:off x="4500562" y="2357430"/>
                  <a:ext cx="928694" cy="5715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4" name="ZoneTexte 1"/>
                <p:cNvSpPr txBox="1"/>
                <p:nvPr/>
              </p:nvSpPr>
              <p:spPr>
                <a:xfrm>
                  <a:off x="2945735" y="716037"/>
                  <a:ext cx="3706371" cy="9316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1400" b="1" dirty="0" smtClean="0"/>
                    <a:t>Immunologique</a:t>
                  </a:r>
                  <a:r>
                    <a:rPr lang="fr-FR" sz="1400" dirty="0" smtClean="0"/>
                    <a:t>s : allergènes…</a:t>
                  </a:r>
                </a:p>
                <a:p>
                  <a:pPr algn="ctr"/>
                  <a:r>
                    <a:rPr lang="fr-FR" sz="1400" b="1" dirty="0" smtClean="0"/>
                    <a:t>De l’environnement</a:t>
                  </a:r>
                  <a:r>
                    <a:rPr lang="fr-FR" sz="1400" dirty="0" smtClean="0"/>
                    <a:t> : virus – ozone…</a:t>
                  </a:r>
                </a:p>
                <a:p>
                  <a:pPr algn="ctr"/>
                  <a:r>
                    <a:rPr lang="fr-FR" sz="1400" b="1" dirty="0" smtClean="0"/>
                    <a:t>Physiques</a:t>
                  </a:r>
                  <a:r>
                    <a:rPr lang="fr-FR" sz="1400" dirty="0" smtClean="0"/>
                    <a:t>: exercice, air sec et froid…</a:t>
                  </a:r>
                </a:p>
                <a:p>
                  <a:pPr algn="ctr"/>
                  <a:r>
                    <a:rPr lang="fr-FR" sz="1400" b="1" dirty="0" smtClean="0"/>
                    <a:t>Chimiques </a:t>
                  </a:r>
                  <a:r>
                    <a:rPr lang="fr-FR" sz="1400" dirty="0" smtClean="0"/>
                    <a:t>: histamine…</a:t>
                  </a:r>
                </a:p>
              </p:txBody>
            </p:sp>
            <p:sp>
              <p:nvSpPr>
                <p:cNvPr id="15" name="Ellipse 14"/>
                <p:cNvSpPr/>
                <p:nvPr/>
              </p:nvSpPr>
              <p:spPr>
                <a:xfrm>
                  <a:off x="1857356" y="2357430"/>
                  <a:ext cx="928694" cy="57150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6" name="Ellipse 15"/>
                <p:cNvSpPr/>
                <p:nvPr/>
              </p:nvSpPr>
              <p:spPr>
                <a:xfrm>
                  <a:off x="7072330" y="2357430"/>
                  <a:ext cx="1000132" cy="57150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7" name="ZoneTexte 57"/>
                <p:cNvSpPr txBox="1"/>
                <p:nvPr/>
              </p:nvSpPr>
              <p:spPr>
                <a:xfrm>
                  <a:off x="1811131" y="2529715"/>
                  <a:ext cx="1197638" cy="270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smtClean="0"/>
                    <a:t>Eosinophile</a:t>
                  </a:r>
                  <a:endParaRPr lang="fr-FR" sz="1200" dirty="0"/>
                </a:p>
              </p:txBody>
            </p:sp>
            <p:sp>
              <p:nvSpPr>
                <p:cNvPr id="18" name="ZoneTexte 59"/>
                <p:cNvSpPr txBox="1"/>
                <p:nvPr/>
              </p:nvSpPr>
              <p:spPr>
                <a:xfrm>
                  <a:off x="7072330" y="2437621"/>
                  <a:ext cx="10715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1200" dirty="0" smtClean="0"/>
                    <a:t>Macrophage alvéolaire</a:t>
                  </a:r>
                  <a:endParaRPr lang="fr-FR" sz="1200" dirty="0"/>
                </a:p>
              </p:txBody>
            </p:sp>
            <p:cxnSp>
              <p:nvCxnSpPr>
                <p:cNvPr id="19" name="Connecteur droit avec flèche 18"/>
                <p:cNvCxnSpPr/>
                <p:nvPr/>
              </p:nvCxnSpPr>
              <p:spPr>
                <a:xfrm rot="5400000">
                  <a:off x="1465241" y="3821115"/>
                  <a:ext cx="178595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cteur droit avec flèche 19"/>
                <p:cNvCxnSpPr/>
                <p:nvPr/>
              </p:nvCxnSpPr>
              <p:spPr>
                <a:xfrm>
                  <a:off x="4000496" y="3714752"/>
                  <a:ext cx="998544" cy="9286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e 20"/>
                <p:cNvGrpSpPr/>
                <p:nvPr/>
              </p:nvGrpSpPr>
              <p:grpSpPr>
                <a:xfrm>
                  <a:off x="6570676" y="3000372"/>
                  <a:ext cx="2073290" cy="357190"/>
                  <a:chOff x="6570676" y="3000372"/>
                  <a:chExt cx="2073290" cy="357190"/>
                </a:xfrm>
              </p:grpSpPr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6572264" y="3000372"/>
                    <a:ext cx="207170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avec flèche 42"/>
                  <p:cNvCxnSpPr/>
                  <p:nvPr/>
                </p:nvCxnSpPr>
                <p:spPr>
                  <a:xfrm rot="5400000">
                    <a:off x="6392875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avec flèche 43"/>
                  <p:cNvCxnSpPr/>
                  <p:nvPr/>
                </p:nvCxnSpPr>
                <p:spPr>
                  <a:xfrm rot="5400000">
                    <a:off x="8464577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avec flèche 44"/>
                  <p:cNvCxnSpPr/>
                  <p:nvPr/>
                </p:nvCxnSpPr>
                <p:spPr>
                  <a:xfrm rot="5400000">
                    <a:off x="7393007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e 21"/>
                <p:cNvGrpSpPr/>
                <p:nvPr/>
              </p:nvGrpSpPr>
              <p:grpSpPr>
                <a:xfrm>
                  <a:off x="3998908" y="3000372"/>
                  <a:ext cx="2073290" cy="357190"/>
                  <a:chOff x="6570676" y="3000372"/>
                  <a:chExt cx="2073290" cy="35719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6572264" y="3000372"/>
                    <a:ext cx="207170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Connecteur droit avec flèche 38"/>
                  <p:cNvCxnSpPr/>
                  <p:nvPr/>
                </p:nvCxnSpPr>
                <p:spPr>
                  <a:xfrm rot="5400000">
                    <a:off x="6392875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cteur droit avec flèche 39"/>
                  <p:cNvCxnSpPr/>
                  <p:nvPr/>
                </p:nvCxnSpPr>
                <p:spPr>
                  <a:xfrm rot="5400000">
                    <a:off x="8464577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avec flèche 40"/>
                  <p:cNvCxnSpPr/>
                  <p:nvPr/>
                </p:nvCxnSpPr>
                <p:spPr>
                  <a:xfrm rot="5400000">
                    <a:off x="7393007" y="3178173"/>
                    <a:ext cx="35719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ZoneTexte 77"/>
                <p:cNvSpPr txBox="1"/>
                <p:nvPr/>
              </p:nvSpPr>
              <p:spPr>
                <a:xfrm>
                  <a:off x="3571868" y="3437753"/>
                  <a:ext cx="928694" cy="27699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smtClean="0"/>
                    <a:t>Histamine</a:t>
                  </a:r>
                  <a:endParaRPr lang="fr-FR" sz="1200" dirty="0"/>
                </a:p>
              </p:txBody>
            </p:sp>
            <p:sp>
              <p:nvSpPr>
                <p:cNvPr id="24" name="ZoneTexte 79"/>
                <p:cNvSpPr txBox="1"/>
                <p:nvPr/>
              </p:nvSpPr>
              <p:spPr>
                <a:xfrm>
                  <a:off x="4609820" y="3436553"/>
                  <a:ext cx="1134604" cy="2704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err="1" smtClean="0"/>
                    <a:t>Leucotriène</a:t>
                  </a:r>
                  <a:endParaRPr lang="fr-FR" sz="1200" dirty="0"/>
                </a:p>
              </p:txBody>
            </p:sp>
            <p:sp>
              <p:nvSpPr>
                <p:cNvPr id="25" name="ZoneTexte 80"/>
                <p:cNvSpPr txBox="1"/>
                <p:nvPr/>
              </p:nvSpPr>
              <p:spPr>
                <a:xfrm>
                  <a:off x="5929322" y="3429000"/>
                  <a:ext cx="928694" cy="45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smtClean="0"/>
                    <a:t>PG D2 F2</a:t>
                  </a:r>
                  <a:r>
                    <a:rPr lang="el-GR" sz="1200" dirty="0" smtClean="0"/>
                    <a:t>α</a:t>
                  </a:r>
                  <a:endParaRPr lang="fr-FR" sz="1200" dirty="0"/>
                </a:p>
              </p:txBody>
            </p:sp>
            <p:sp>
              <p:nvSpPr>
                <p:cNvPr id="26" name="ZoneTexte 81"/>
                <p:cNvSpPr txBox="1"/>
                <p:nvPr/>
              </p:nvSpPr>
              <p:spPr>
                <a:xfrm>
                  <a:off x="6803387" y="3436553"/>
                  <a:ext cx="1269075" cy="278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err="1" smtClean="0"/>
                    <a:t>Thromboxane</a:t>
                  </a:r>
                  <a:endParaRPr lang="fr-FR" sz="1200" dirty="0"/>
                </a:p>
              </p:txBody>
            </p:sp>
            <p:sp>
              <p:nvSpPr>
                <p:cNvPr id="27" name="ZoneTexte 82"/>
                <p:cNvSpPr txBox="1"/>
                <p:nvPr/>
              </p:nvSpPr>
              <p:spPr>
                <a:xfrm>
                  <a:off x="8143900" y="3429000"/>
                  <a:ext cx="1155615" cy="2704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200" dirty="0" smtClean="0"/>
                    <a:t>PAF </a:t>
                  </a:r>
                  <a:r>
                    <a:rPr lang="fr-FR" sz="1200" dirty="0" err="1" smtClean="0"/>
                    <a:t>acether</a:t>
                  </a:r>
                  <a:endParaRPr lang="fr-FR" sz="1200" dirty="0"/>
                </a:p>
              </p:txBody>
            </p:sp>
            <p:cxnSp>
              <p:nvCxnSpPr>
                <p:cNvPr id="28" name="Connecteur droit avec flèche 27"/>
                <p:cNvCxnSpPr/>
                <p:nvPr/>
              </p:nvCxnSpPr>
              <p:spPr>
                <a:xfrm rot="16200000" flipH="1">
                  <a:off x="4822827" y="3965579"/>
                  <a:ext cx="928694" cy="4270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eur droit avec flèche 28"/>
                <p:cNvCxnSpPr/>
                <p:nvPr/>
              </p:nvCxnSpPr>
              <p:spPr>
                <a:xfrm rot="5400000">
                  <a:off x="5928528" y="4142586"/>
                  <a:ext cx="85725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cteur droit avec flèche 29"/>
                <p:cNvCxnSpPr/>
                <p:nvPr/>
              </p:nvCxnSpPr>
              <p:spPr>
                <a:xfrm rot="5400000">
                  <a:off x="6858810" y="3928272"/>
                  <a:ext cx="857256" cy="43021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avec flèche 30"/>
                <p:cNvCxnSpPr/>
                <p:nvPr/>
              </p:nvCxnSpPr>
              <p:spPr>
                <a:xfrm rot="10800000" flipV="1">
                  <a:off x="7572396" y="3714752"/>
                  <a:ext cx="1001720" cy="9286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ZoneTexte 93"/>
                <p:cNvSpPr txBox="1"/>
                <p:nvPr/>
              </p:nvSpPr>
              <p:spPr>
                <a:xfrm>
                  <a:off x="4929190" y="4714884"/>
                  <a:ext cx="2857520" cy="64633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1200" dirty="0" smtClean="0"/>
                    <a:t>Hypersécrétion de la muqueuse</a:t>
                  </a:r>
                </a:p>
                <a:p>
                  <a:pPr algn="ctr"/>
                  <a:r>
                    <a:rPr lang="fr-FR" sz="1200" dirty="0" smtClean="0"/>
                    <a:t>Œdème pariétal</a:t>
                  </a:r>
                </a:p>
                <a:p>
                  <a:pPr algn="ctr"/>
                  <a:r>
                    <a:rPr lang="fr-FR" sz="1200" dirty="0" smtClean="0"/>
                    <a:t>bronchoconstriction</a:t>
                  </a:r>
                  <a:endParaRPr lang="fr-FR" sz="1200" dirty="0"/>
                </a:p>
              </p:txBody>
            </p:sp>
            <p:sp>
              <p:nvSpPr>
                <p:cNvPr id="33" name="ZoneTexte 94"/>
                <p:cNvSpPr txBox="1"/>
                <p:nvPr/>
              </p:nvSpPr>
              <p:spPr>
                <a:xfrm>
                  <a:off x="1214414" y="4714884"/>
                  <a:ext cx="2790284" cy="2704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1200" dirty="0" smtClean="0"/>
                    <a:t>Lésion de l’épithélium bronchique</a:t>
                  </a:r>
                  <a:endParaRPr lang="fr-FR" sz="1200" dirty="0"/>
                </a:p>
              </p:txBody>
            </p:sp>
            <p:grpSp>
              <p:nvGrpSpPr>
                <p:cNvPr id="12" name="Groupe 33"/>
                <p:cNvGrpSpPr/>
                <p:nvPr/>
              </p:nvGrpSpPr>
              <p:grpSpPr>
                <a:xfrm>
                  <a:off x="5857884" y="5500702"/>
                  <a:ext cx="1428760" cy="1214422"/>
                  <a:chOff x="5857884" y="5500702"/>
                  <a:chExt cx="1428760" cy="1214422"/>
                </a:xfrm>
              </p:grpSpPr>
              <p:sp>
                <p:nvSpPr>
                  <p:cNvPr id="35" name="Ellipse 34"/>
                  <p:cNvSpPr/>
                  <p:nvPr/>
                </p:nvSpPr>
                <p:spPr>
                  <a:xfrm>
                    <a:off x="5857884" y="5500702"/>
                    <a:ext cx="1428760" cy="1214422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36" name="Ellipse 35"/>
                  <p:cNvSpPr/>
                  <p:nvPr/>
                </p:nvSpPr>
                <p:spPr>
                  <a:xfrm>
                    <a:off x="6143636" y="5715016"/>
                    <a:ext cx="785818" cy="71438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37" name="Forme libre 36"/>
                  <p:cNvSpPr/>
                  <p:nvPr/>
                </p:nvSpPr>
                <p:spPr>
                  <a:xfrm>
                    <a:off x="6332972" y="5884030"/>
                    <a:ext cx="453606" cy="473927"/>
                  </a:xfrm>
                  <a:custGeom>
                    <a:avLst/>
                    <a:gdLst>
                      <a:gd name="connsiteX0" fmla="*/ 209496 w 391612"/>
                      <a:gd name="connsiteY0" fmla="*/ 143282 h 413834"/>
                      <a:gd name="connsiteX1" fmla="*/ 183738 w 391612"/>
                      <a:gd name="connsiteY1" fmla="*/ 104645 h 413834"/>
                      <a:gd name="connsiteX2" fmla="*/ 157980 w 391612"/>
                      <a:gd name="connsiteY2" fmla="*/ 27372 h 413834"/>
                      <a:gd name="connsiteX3" fmla="*/ 80707 w 391612"/>
                      <a:gd name="connsiteY3" fmla="*/ 143282 h 413834"/>
                      <a:gd name="connsiteX4" fmla="*/ 42070 w 391612"/>
                      <a:gd name="connsiteY4" fmla="*/ 156161 h 413834"/>
                      <a:gd name="connsiteX5" fmla="*/ 3434 w 391612"/>
                      <a:gd name="connsiteY5" fmla="*/ 181918 h 413834"/>
                      <a:gd name="connsiteX6" fmla="*/ 16313 w 391612"/>
                      <a:gd name="connsiteY6" fmla="*/ 259192 h 413834"/>
                      <a:gd name="connsiteX7" fmla="*/ 54949 w 391612"/>
                      <a:gd name="connsiteY7" fmla="*/ 246313 h 413834"/>
                      <a:gd name="connsiteX8" fmla="*/ 132222 w 391612"/>
                      <a:gd name="connsiteY8" fmla="*/ 207676 h 413834"/>
                      <a:gd name="connsiteX9" fmla="*/ 145101 w 391612"/>
                      <a:gd name="connsiteY9" fmla="*/ 246313 h 413834"/>
                      <a:gd name="connsiteX10" fmla="*/ 157980 w 391612"/>
                      <a:gd name="connsiteY10" fmla="*/ 400859 h 413834"/>
                      <a:gd name="connsiteX11" fmla="*/ 196617 w 391612"/>
                      <a:gd name="connsiteY11" fmla="*/ 413738 h 413834"/>
                      <a:gd name="connsiteX12" fmla="*/ 222374 w 391612"/>
                      <a:gd name="connsiteY12" fmla="*/ 375101 h 413834"/>
                      <a:gd name="connsiteX13" fmla="*/ 235253 w 391612"/>
                      <a:gd name="connsiteY13" fmla="*/ 259192 h 413834"/>
                      <a:gd name="connsiteX14" fmla="*/ 338284 w 391612"/>
                      <a:gd name="connsiteY14" fmla="*/ 284949 h 413834"/>
                      <a:gd name="connsiteX15" fmla="*/ 338284 w 391612"/>
                      <a:gd name="connsiteY15" fmla="*/ 169039 h 413834"/>
                      <a:gd name="connsiteX16" fmla="*/ 248132 w 391612"/>
                      <a:gd name="connsiteY16" fmla="*/ 156161 h 413834"/>
                      <a:gd name="connsiteX17" fmla="*/ 235253 w 391612"/>
                      <a:gd name="connsiteY17" fmla="*/ 14493 h 413834"/>
                      <a:gd name="connsiteX18" fmla="*/ 209496 w 391612"/>
                      <a:gd name="connsiteY18" fmla="*/ 53130 h 413834"/>
                      <a:gd name="connsiteX19" fmla="*/ 209496 w 391612"/>
                      <a:gd name="connsiteY19" fmla="*/ 143282 h 413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91612" h="413834">
                        <a:moveTo>
                          <a:pt x="209496" y="143282"/>
                        </a:moveTo>
                        <a:cubicBezTo>
                          <a:pt x="205203" y="151868"/>
                          <a:pt x="190025" y="118790"/>
                          <a:pt x="183738" y="104645"/>
                        </a:cubicBezTo>
                        <a:cubicBezTo>
                          <a:pt x="172711" y="79834"/>
                          <a:pt x="157980" y="27372"/>
                          <a:pt x="157980" y="27372"/>
                        </a:cubicBezTo>
                        <a:cubicBezTo>
                          <a:pt x="31984" y="52572"/>
                          <a:pt x="140041" y="9782"/>
                          <a:pt x="80707" y="143282"/>
                        </a:cubicBezTo>
                        <a:cubicBezTo>
                          <a:pt x="75193" y="155688"/>
                          <a:pt x="54212" y="150090"/>
                          <a:pt x="42070" y="156161"/>
                        </a:cubicBezTo>
                        <a:cubicBezTo>
                          <a:pt x="28226" y="163083"/>
                          <a:pt x="16313" y="173332"/>
                          <a:pt x="3434" y="181918"/>
                        </a:cubicBezTo>
                        <a:cubicBezTo>
                          <a:pt x="7727" y="207676"/>
                          <a:pt x="0" y="238801"/>
                          <a:pt x="16313" y="259192"/>
                        </a:cubicBezTo>
                        <a:cubicBezTo>
                          <a:pt x="24793" y="269793"/>
                          <a:pt x="42807" y="252384"/>
                          <a:pt x="54949" y="246313"/>
                        </a:cubicBezTo>
                        <a:cubicBezTo>
                          <a:pt x="154812" y="196381"/>
                          <a:pt x="35110" y="240047"/>
                          <a:pt x="132222" y="207676"/>
                        </a:cubicBezTo>
                        <a:cubicBezTo>
                          <a:pt x="136515" y="220555"/>
                          <a:pt x="143307" y="232856"/>
                          <a:pt x="145101" y="246313"/>
                        </a:cubicBezTo>
                        <a:cubicBezTo>
                          <a:pt x="151933" y="297553"/>
                          <a:pt x="142777" y="351451"/>
                          <a:pt x="157980" y="400859"/>
                        </a:cubicBezTo>
                        <a:cubicBezTo>
                          <a:pt x="161972" y="413834"/>
                          <a:pt x="183738" y="409445"/>
                          <a:pt x="196617" y="413738"/>
                        </a:cubicBezTo>
                        <a:cubicBezTo>
                          <a:pt x="205203" y="400859"/>
                          <a:pt x="218620" y="390117"/>
                          <a:pt x="222374" y="375101"/>
                        </a:cubicBezTo>
                        <a:cubicBezTo>
                          <a:pt x="231802" y="337388"/>
                          <a:pt x="211928" y="290291"/>
                          <a:pt x="235253" y="259192"/>
                        </a:cubicBezTo>
                        <a:cubicBezTo>
                          <a:pt x="241471" y="250902"/>
                          <a:pt x="323216" y="279926"/>
                          <a:pt x="338284" y="284949"/>
                        </a:cubicBezTo>
                        <a:cubicBezTo>
                          <a:pt x="346995" y="258818"/>
                          <a:pt x="391612" y="192740"/>
                          <a:pt x="338284" y="169039"/>
                        </a:cubicBezTo>
                        <a:cubicBezTo>
                          <a:pt x="310545" y="156710"/>
                          <a:pt x="278183" y="160454"/>
                          <a:pt x="248132" y="156161"/>
                        </a:cubicBezTo>
                        <a:cubicBezTo>
                          <a:pt x="243839" y="108938"/>
                          <a:pt x="251902" y="58891"/>
                          <a:pt x="235253" y="14493"/>
                        </a:cubicBezTo>
                        <a:cubicBezTo>
                          <a:pt x="229818" y="0"/>
                          <a:pt x="213944" y="38304"/>
                          <a:pt x="209496" y="53130"/>
                        </a:cubicBezTo>
                        <a:cubicBezTo>
                          <a:pt x="196010" y="98085"/>
                          <a:pt x="213789" y="134696"/>
                          <a:pt x="209496" y="14328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21" name="Groupe 5"/>
            <p:cNvGrpSpPr/>
            <p:nvPr/>
          </p:nvGrpSpPr>
          <p:grpSpPr>
            <a:xfrm>
              <a:off x="-231121" y="1000108"/>
              <a:ext cx="1731287" cy="3991643"/>
              <a:chOff x="-231121" y="1000108"/>
              <a:chExt cx="1731287" cy="3991643"/>
            </a:xfrm>
          </p:grpSpPr>
          <p:sp>
            <p:nvSpPr>
              <p:cNvPr id="7" name="ZoneTexte 101"/>
              <p:cNvSpPr txBox="1"/>
              <p:nvPr/>
            </p:nvSpPr>
            <p:spPr>
              <a:xfrm>
                <a:off x="71406" y="1000108"/>
                <a:ext cx="1428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dirty="0" smtClean="0"/>
                  <a:t>STIMULI</a:t>
                </a:r>
                <a:endParaRPr lang="fr-FR" dirty="0"/>
              </a:p>
            </p:txBody>
          </p:sp>
          <p:sp>
            <p:nvSpPr>
              <p:cNvPr id="8" name="ZoneTexte 102"/>
              <p:cNvSpPr txBox="1"/>
              <p:nvPr/>
            </p:nvSpPr>
            <p:spPr>
              <a:xfrm>
                <a:off x="71406" y="2488164"/>
                <a:ext cx="1428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dirty="0" smtClean="0"/>
                  <a:t>CELLULES</a:t>
                </a:r>
                <a:endParaRPr lang="fr-FR" dirty="0"/>
              </a:p>
            </p:txBody>
          </p:sp>
          <p:sp>
            <p:nvSpPr>
              <p:cNvPr id="9" name="ZoneTexte 103"/>
              <p:cNvSpPr txBox="1"/>
              <p:nvPr/>
            </p:nvSpPr>
            <p:spPr>
              <a:xfrm>
                <a:off x="-231121" y="3416858"/>
                <a:ext cx="17312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dirty="0" smtClean="0"/>
                  <a:t>MEDIATEURS</a:t>
                </a:r>
                <a:endParaRPr lang="fr-FR" dirty="0"/>
              </a:p>
            </p:txBody>
          </p:sp>
          <p:sp>
            <p:nvSpPr>
              <p:cNvPr id="10" name="ZoneTexte 104"/>
              <p:cNvSpPr txBox="1"/>
              <p:nvPr/>
            </p:nvSpPr>
            <p:spPr>
              <a:xfrm>
                <a:off x="-231121" y="4622419"/>
                <a:ext cx="1428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dirty="0" smtClean="0"/>
                  <a:t>ACTIONS</a:t>
                </a:r>
                <a:endParaRPr lang="fr-FR" dirty="0"/>
              </a:p>
            </p:txBody>
          </p:sp>
        </p:grpSp>
      </p:grpSp>
      <p:sp>
        <p:nvSpPr>
          <p:cNvPr id="46" name="ZoneTexte 45"/>
          <p:cNvSpPr txBox="1"/>
          <p:nvPr/>
        </p:nvSpPr>
        <p:spPr>
          <a:xfrm>
            <a:off x="285720" y="5214950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Principaux médiateurs libérées au cours de la réaction inflammatoire et qui interviennent dans la commande de la </a:t>
            </a:r>
            <a:r>
              <a:rPr lang="fr-FR" b="1" dirty="0" err="1" smtClean="0"/>
              <a:t>bronchomotricité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Médiateurs  </a:t>
            </a:r>
            <a:r>
              <a:rPr lang="fr-FR" b="1" dirty="0" err="1" smtClean="0"/>
              <a:t>bronchoconstricteurs</a:t>
            </a:r>
            <a:r>
              <a:rPr lang="fr-FR" b="1" dirty="0" smtClean="0"/>
              <a:t>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dirty="0" smtClean="0"/>
              <a:t>Histamine : </a:t>
            </a:r>
          </a:p>
          <a:p>
            <a:pPr lvl="1"/>
            <a:r>
              <a:rPr lang="fr-FR" dirty="0" smtClean="0"/>
              <a:t>sécrété par les mastocytes (présents dans la sous muqueuse et entre les cellules épithéliales du tractus respiratoire)</a:t>
            </a:r>
          </a:p>
          <a:p>
            <a:pPr lvl="1"/>
            <a:r>
              <a:rPr lang="fr-FR" dirty="0" smtClean="0"/>
              <a:t>action sur les </a:t>
            </a:r>
            <a:r>
              <a:rPr lang="fr-FR" dirty="0" smtClean="0">
                <a:solidFill>
                  <a:srgbClr val="FF0000"/>
                </a:solidFill>
              </a:rPr>
              <a:t>récepteurs H1</a:t>
            </a:r>
          </a:p>
          <a:p>
            <a:pPr lvl="0"/>
            <a:r>
              <a:rPr lang="fr-FR" b="1" dirty="0" smtClean="0"/>
              <a:t>les facteurs chimiotactiques :</a:t>
            </a:r>
          </a:p>
          <a:p>
            <a:pPr lvl="1"/>
            <a:r>
              <a:rPr lang="fr-FR" dirty="0" smtClean="0"/>
              <a:t>libérés par les mastocytes et les macrophages sous l’influence d’allergènes </a:t>
            </a:r>
          </a:p>
          <a:p>
            <a:pPr lvl="1"/>
            <a:r>
              <a:rPr lang="fr-FR" dirty="0" smtClean="0"/>
              <a:t>ces sont  des facteurs chimiotactiques pour les PNE et PNN qui entrainent </a:t>
            </a:r>
            <a:r>
              <a:rPr lang="fr-FR" dirty="0" smtClean="0">
                <a:solidFill>
                  <a:srgbClr val="FF0000"/>
                </a:solidFill>
              </a:rPr>
              <a:t>destruction et abrasion </a:t>
            </a:r>
            <a:r>
              <a:rPr lang="fr-FR" dirty="0" smtClean="0"/>
              <a:t>de l’épithélium bronchiques</a:t>
            </a:r>
          </a:p>
          <a:p>
            <a:pPr lvl="0"/>
            <a:r>
              <a:rPr lang="fr-FR" b="1" dirty="0" smtClean="0"/>
              <a:t>les prostaglandines D2 et F2 alpha et les </a:t>
            </a:r>
            <a:r>
              <a:rPr lang="fr-FR" b="1" dirty="0" err="1" smtClean="0"/>
              <a:t>thromboxanes</a:t>
            </a:r>
            <a:r>
              <a:rPr lang="fr-FR" dirty="0" smtClean="0"/>
              <a:t> : </a:t>
            </a:r>
          </a:p>
          <a:p>
            <a:pPr lvl="1"/>
            <a:r>
              <a:rPr lang="fr-FR" dirty="0" smtClean="0"/>
              <a:t>dérivent de l’acide </a:t>
            </a:r>
            <a:r>
              <a:rPr lang="fr-FR" dirty="0" err="1" smtClean="0"/>
              <a:t>arachidonique</a:t>
            </a:r>
            <a:r>
              <a:rPr lang="fr-FR" dirty="0" smtClean="0"/>
              <a:t> sous l’action de la </a:t>
            </a:r>
            <a:r>
              <a:rPr lang="fr-FR" dirty="0" err="1" smtClean="0"/>
              <a:t>cyclo</a:t>
            </a:r>
            <a:r>
              <a:rPr lang="fr-FR" dirty="0" smtClean="0"/>
              <a:t>-oxygénase</a:t>
            </a:r>
          </a:p>
          <a:p>
            <a:pPr lvl="1"/>
            <a:r>
              <a:rPr lang="fr-FR" dirty="0" smtClean="0"/>
              <a:t>libérés par les mastocytes et les macrophages</a:t>
            </a:r>
          </a:p>
          <a:p>
            <a:pPr lvl="0"/>
            <a:r>
              <a:rPr lang="fr-FR" b="1" dirty="0" smtClean="0"/>
              <a:t>les </a:t>
            </a:r>
            <a:r>
              <a:rPr lang="fr-FR" b="1" dirty="0" err="1" smtClean="0"/>
              <a:t>leucotriènes</a:t>
            </a:r>
            <a:r>
              <a:rPr lang="fr-FR" dirty="0" smtClean="0"/>
              <a:t> : dérivent de l’acide arachidonique par la voie de la </a:t>
            </a:r>
            <a:r>
              <a:rPr lang="fr-FR" dirty="0" err="1" smtClean="0"/>
              <a:t>lipooxygénase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642939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b="1" dirty="0" smtClean="0"/>
              <a:t>stimuli de différente nature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Immunologiques</a:t>
            </a:r>
            <a:r>
              <a:rPr lang="fr-FR" dirty="0" smtClean="0"/>
              <a:t> : allergènes…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Environnement</a:t>
            </a:r>
            <a:r>
              <a:rPr lang="fr-FR" dirty="0" smtClean="0"/>
              <a:t> : virus, ozone…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Physiques</a:t>
            </a:r>
            <a:r>
              <a:rPr lang="fr-FR" dirty="0" smtClean="0"/>
              <a:t> : exercice, air froid et sec…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Chimiques</a:t>
            </a:r>
            <a:r>
              <a:rPr lang="fr-FR" dirty="0" smtClean="0"/>
              <a:t> : histamine…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Ils agissent sur des récepteurs spécifiques induisent une hyperréactivité bronchique avec :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Hypersécrétion de la muqueuse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Œdème pariétal</a:t>
            </a:r>
            <a:r>
              <a:rPr lang="fr-FR" dirty="0" smtClean="0"/>
              <a:t> (augmentation de la perméabilité des vaisseaux bronchique) </a:t>
            </a:r>
          </a:p>
          <a:p>
            <a:pPr lvl="1"/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Bronchoconstriction.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>
                <a:solidFill>
                  <a:srgbClr val="FF0000"/>
                </a:solidFill>
              </a:rPr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>
                <a:solidFill>
                  <a:srgbClr val="FF0000"/>
                </a:solidFill>
              </a:rPr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Exploration de la bronchomotricité</a:t>
            </a:r>
            <a:endParaRPr lang="fr-FR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>
                <a:solidFill>
                  <a:srgbClr val="FF0000"/>
                </a:solidFill>
              </a:rPr>
              <a:t>Exploration de la bronchomotricité</a:t>
            </a:r>
            <a:endParaRPr lang="fr-F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9544056" cy="114300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VI. Exploration de la bronchomotricité :</a:t>
            </a:r>
            <a:br>
              <a:rPr lang="fr-FR" sz="4000" b="1" dirty="0" smtClean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u="sng" dirty="0" smtClean="0"/>
              <a:t>A. Mesure des débits expiratoires :</a:t>
            </a:r>
            <a:r>
              <a:rPr lang="fr-FR" sz="3600" u="sng" dirty="0" smtClean="0"/>
              <a:t> </a:t>
            </a:r>
          </a:p>
          <a:p>
            <a:r>
              <a:rPr lang="fr-FR" sz="3600" dirty="0" smtClean="0"/>
              <a:t>A l’état basal et après inhalation d’un bronchodilatateur</a:t>
            </a:r>
          </a:p>
          <a:p>
            <a:pPr lvl="0"/>
            <a:r>
              <a:rPr lang="fr-FR" sz="3600" dirty="0" smtClean="0"/>
              <a:t>DEP (débitmètre) = débit maximal </a:t>
            </a:r>
          </a:p>
          <a:p>
            <a:pPr lvl="0"/>
            <a:r>
              <a:rPr lang="fr-FR" sz="3600" dirty="0" smtClean="0"/>
              <a:t> VEMS et DEM 25-75% </a:t>
            </a:r>
          </a:p>
          <a:p>
            <a:r>
              <a:rPr lang="fr-FR" sz="3600" dirty="0" smtClean="0"/>
              <a:t>Recherche une obstruction des voies aériennes , évalue sa sévérité et sa réversibilité aux BD</a:t>
            </a:r>
          </a:p>
          <a:p>
            <a:endParaRPr lang="fr-FR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B. Tests de provocation : </a:t>
            </a:r>
            <a:r>
              <a:rPr lang="fr-FR" b="1" u="sng" dirty="0" smtClean="0">
                <a:solidFill>
                  <a:srgbClr val="FF0000"/>
                </a:solidFill>
              </a:rPr>
              <a:t>recherche une HRB </a:t>
            </a:r>
            <a:r>
              <a:rPr lang="fr-FR" b="1" u="sng" dirty="0" smtClean="0"/>
              <a:t>(hyperréactivité bronchique qui est </a:t>
            </a:r>
            <a:r>
              <a:rPr lang="fr-FR" b="1" u="sng" dirty="0" smtClean="0">
                <a:solidFill>
                  <a:srgbClr val="FF0000"/>
                </a:solidFill>
              </a:rPr>
              <a:t>caractéristique mais non spécifique de l’asthme</a:t>
            </a:r>
            <a:r>
              <a:rPr lang="fr-FR" b="1" u="sng" dirty="0" smtClean="0"/>
              <a:t>)</a:t>
            </a:r>
          </a:p>
          <a:p>
            <a:r>
              <a:rPr lang="fr-FR" sz="2800" dirty="0" smtClean="0"/>
              <a:t>Evaluation du VEMS et  RVA  après provocation par 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 lvl="1"/>
            <a:r>
              <a:rPr lang="fr-FR" dirty="0" smtClean="0"/>
              <a:t>Inhalation d’allergène</a:t>
            </a:r>
          </a:p>
          <a:p>
            <a:pPr lvl="1"/>
            <a:r>
              <a:rPr lang="fr-FR" dirty="0" smtClean="0"/>
              <a:t>Effort, inhalation d’air froid…</a:t>
            </a:r>
          </a:p>
          <a:p>
            <a:pPr lvl="1"/>
            <a:r>
              <a:rPr lang="fr-FR" dirty="0" smtClean="0"/>
              <a:t>Agents pharmacologiques : </a:t>
            </a:r>
            <a:r>
              <a:rPr lang="fr-FR" dirty="0" err="1" smtClean="0"/>
              <a:t>ACh</a:t>
            </a:r>
            <a:r>
              <a:rPr lang="fr-FR" dirty="0" smtClean="0"/>
              <a:t> et dérivés (</a:t>
            </a:r>
            <a:r>
              <a:rPr lang="fr-FR" dirty="0" err="1" smtClean="0"/>
              <a:t>métacholine</a:t>
            </a:r>
            <a:r>
              <a:rPr lang="fr-FR" dirty="0" smtClean="0"/>
              <a:t>), Histamine, PG, </a:t>
            </a:r>
            <a:r>
              <a:rPr lang="fr-FR" dirty="0" err="1" smtClean="0"/>
              <a:t>leucotriènes</a:t>
            </a:r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Positif</a:t>
            </a:r>
            <a:r>
              <a:rPr lang="fr-FR" sz="2800" dirty="0" smtClean="0"/>
              <a:t> si variation significative du </a:t>
            </a:r>
            <a:r>
              <a:rPr lang="fr-FR" sz="2800" b="1" dirty="0" smtClean="0">
                <a:solidFill>
                  <a:srgbClr val="0070C0"/>
                </a:solidFill>
              </a:rPr>
              <a:t>VEMS (chute &gt; 20%) ou des RVA</a:t>
            </a:r>
          </a:p>
          <a:p>
            <a:r>
              <a:rPr lang="fr-FR" sz="2800" b="1" dirty="0" smtClean="0">
                <a:solidFill>
                  <a:srgbClr val="0070C0"/>
                </a:solidFill>
              </a:rPr>
              <a:t>Après la fin </a:t>
            </a:r>
            <a:r>
              <a:rPr lang="fr-FR" sz="2800" dirty="0" smtClean="0"/>
              <a:t>du test on fait inhaler un </a:t>
            </a:r>
            <a:r>
              <a:rPr lang="fr-FR" sz="2800" b="1" dirty="0" smtClean="0">
                <a:solidFill>
                  <a:srgbClr val="0070C0"/>
                </a:solidFill>
              </a:rPr>
              <a:t>bronchodilatateur</a:t>
            </a:r>
            <a:r>
              <a:rPr lang="fr-FR" sz="2800" dirty="0" smtClean="0"/>
              <a:t> (</a:t>
            </a:r>
            <a:r>
              <a:rPr lang="fr-FR" sz="2800" b="1" dirty="0" smtClean="0">
                <a:solidFill>
                  <a:srgbClr val="FF0000"/>
                </a:solidFill>
              </a:rPr>
              <a:t>réversibilité ?</a:t>
            </a:r>
            <a:r>
              <a:rPr lang="fr-FR" sz="2800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Conclusion :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La commande du tonus </a:t>
            </a:r>
            <a:r>
              <a:rPr lang="fr-FR" dirty="0" err="1" smtClean="0"/>
              <a:t>bronchomoteur</a:t>
            </a:r>
            <a:r>
              <a:rPr lang="fr-FR" dirty="0" smtClean="0"/>
              <a:t> est assuré par :</a:t>
            </a:r>
          </a:p>
          <a:p>
            <a:pPr lvl="0"/>
            <a:r>
              <a:rPr lang="fr-FR" dirty="0" smtClean="0"/>
              <a:t>Un </a:t>
            </a:r>
            <a:r>
              <a:rPr lang="fr-FR" b="1" dirty="0" smtClean="0"/>
              <a:t>contrôle neurovégétatif </a:t>
            </a:r>
            <a:r>
              <a:rPr lang="fr-FR" dirty="0" smtClean="0"/>
              <a:t>avec :</a:t>
            </a:r>
          </a:p>
          <a:p>
            <a:pPr lvl="1"/>
            <a:r>
              <a:rPr lang="fr-FR" dirty="0" smtClean="0"/>
              <a:t>Un système parasympathique (</a:t>
            </a:r>
            <a:r>
              <a:rPr lang="fr-FR" dirty="0" err="1" smtClean="0"/>
              <a:t>acéthylcholine</a:t>
            </a:r>
            <a:r>
              <a:rPr lang="fr-FR" dirty="0" smtClean="0"/>
              <a:t>) : BC</a:t>
            </a:r>
          </a:p>
          <a:p>
            <a:pPr lvl="1"/>
            <a:r>
              <a:rPr lang="fr-FR" dirty="0" smtClean="0"/>
              <a:t>Un système sympathique (catécholamines) : BD</a:t>
            </a:r>
          </a:p>
          <a:p>
            <a:pPr lvl="1"/>
            <a:r>
              <a:rPr lang="fr-FR" dirty="0" smtClean="0"/>
              <a:t>Un SNANC  agit sur le nerf  X : </a:t>
            </a:r>
          </a:p>
          <a:p>
            <a:pPr lvl="2"/>
            <a:r>
              <a:rPr lang="fr-FR" dirty="0" smtClean="0"/>
              <a:t>excitateur par substance P, </a:t>
            </a:r>
            <a:r>
              <a:rPr lang="fr-FR" dirty="0" err="1" smtClean="0"/>
              <a:t>neurokinines</a:t>
            </a:r>
            <a:r>
              <a:rPr lang="fr-FR" dirty="0" smtClean="0"/>
              <a:t> et CGRP</a:t>
            </a:r>
          </a:p>
          <a:p>
            <a:pPr lvl="2"/>
            <a:r>
              <a:rPr lang="fr-FR" dirty="0" smtClean="0"/>
              <a:t>inhibiteur par le VIP, PHI, PHM</a:t>
            </a:r>
          </a:p>
          <a:p>
            <a:pPr lvl="0"/>
            <a:r>
              <a:rPr lang="fr-FR" dirty="0" smtClean="0"/>
              <a:t>un </a:t>
            </a:r>
            <a:r>
              <a:rPr lang="fr-FR" b="1" dirty="0" smtClean="0"/>
              <a:t>contrôle humoral</a:t>
            </a:r>
            <a:r>
              <a:rPr lang="fr-FR" dirty="0" smtClean="0"/>
              <a:t> : avec des  médiateurs libérés au cours des réactions inflammatoires</a:t>
            </a:r>
          </a:p>
          <a:p>
            <a:r>
              <a:rPr lang="fr-FR" dirty="0" smtClean="0"/>
              <a:t>L’exploration repose sur :</a:t>
            </a:r>
          </a:p>
          <a:p>
            <a:pPr lvl="1"/>
            <a:r>
              <a:rPr lang="fr-FR" dirty="0" smtClean="0"/>
              <a:t>Mesure de débits expiratoires : </a:t>
            </a:r>
            <a:r>
              <a:rPr lang="fr-FR" dirty="0" smtClean="0">
                <a:solidFill>
                  <a:srgbClr val="FF0000"/>
                </a:solidFill>
              </a:rPr>
              <a:t>syndrome obstructif</a:t>
            </a:r>
          </a:p>
          <a:p>
            <a:pPr lvl="1"/>
            <a:r>
              <a:rPr lang="fr-FR" dirty="0" smtClean="0"/>
              <a:t>Tests de provocation à la recherche d’une </a:t>
            </a:r>
            <a:r>
              <a:rPr lang="fr-FR" dirty="0" smtClean="0">
                <a:solidFill>
                  <a:srgbClr val="FF0000"/>
                </a:solidFill>
              </a:rPr>
              <a:t>HRB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I. Introduction 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La broncho motricité est la </a:t>
            </a:r>
            <a:r>
              <a:rPr lang="fr-FR" sz="3600" b="1" dirty="0" smtClean="0">
                <a:solidFill>
                  <a:srgbClr val="C00000"/>
                </a:solidFill>
              </a:rPr>
              <a:t>capacité</a:t>
            </a:r>
            <a:r>
              <a:rPr lang="fr-FR" sz="3600" dirty="0" smtClean="0"/>
              <a:t> des bronches et bronchioles </a:t>
            </a:r>
            <a:r>
              <a:rPr lang="fr-FR" sz="3600" b="1" dirty="0" smtClean="0">
                <a:solidFill>
                  <a:srgbClr val="C00000"/>
                </a:solidFill>
              </a:rPr>
              <a:t>à modifier leur calibre </a:t>
            </a:r>
            <a:r>
              <a:rPr lang="fr-FR" sz="3600" dirty="0" smtClean="0"/>
              <a:t>sous l’effet de la </a:t>
            </a:r>
            <a:r>
              <a:rPr lang="fr-FR" sz="3600" b="1" dirty="0" smtClean="0">
                <a:solidFill>
                  <a:srgbClr val="FF0000"/>
                </a:solidFill>
              </a:rPr>
              <a:t>contraction ou du relâchement des muscles lisses </a:t>
            </a:r>
            <a:r>
              <a:rPr lang="fr-FR" sz="3600" dirty="0" smtClean="0"/>
              <a:t>situés dans la région sous muqueuse de leur paroi.</a:t>
            </a:r>
          </a:p>
          <a:p>
            <a:r>
              <a:rPr lang="fr-FR" sz="3600" b="1" dirty="0" smtClean="0"/>
              <a:t>Elle sous contrôle :  </a:t>
            </a:r>
            <a:r>
              <a:rPr lang="fr-FR" sz="3600" b="1" dirty="0" smtClean="0">
                <a:solidFill>
                  <a:srgbClr val="FF0000"/>
                </a:solidFill>
              </a:rPr>
              <a:t>nerveux et humoral</a:t>
            </a:r>
            <a:r>
              <a:rPr lang="fr-FR" sz="3600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929354"/>
          </a:xfrm>
        </p:spPr>
        <p:txBody>
          <a:bodyPr/>
          <a:lstStyle/>
          <a:p>
            <a:pPr lvl="0"/>
            <a:r>
              <a:rPr lang="fr-FR" sz="3600" u="sng" dirty="0" smtClean="0"/>
              <a:t>Neurovégétatif</a:t>
            </a:r>
            <a:r>
              <a:rPr lang="fr-FR" sz="3600" dirty="0" smtClean="0"/>
              <a:t> par l’intermédiaire des systèmes :</a:t>
            </a:r>
          </a:p>
          <a:p>
            <a:pPr lvl="1"/>
            <a:r>
              <a:rPr lang="fr-FR" sz="3600" b="1" dirty="0" smtClean="0">
                <a:solidFill>
                  <a:srgbClr val="C00000"/>
                </a:solidFill>
              </a:rPr>
              <a:t>Parasympathique</a:t>
            </a:r>
          </a:p>
          <a:p>
            <a:pPr lvl="1"/>
            <a:r>
              <a:rPr lang="fr-FR" sz="3600" b="1" dirty="0" smtClean="0">
                <a:solidFill>
                  <a:srgbClr val="C00000"/>
                </a:solidFill>
              </a:rPr>
              <a:t>Sympathique</a:t>
            </a:r>
          </a:p>
          <a:p>
            <a:pPr lvl="1"/>
            <a:r>
              <a:rPr lang="fr-FR" sz="3600" b="1" dirty="0" smtClean="0">
                <a:solidFill>
                  <a:srgbClr val="C00000"/>
                </a:solidFill>
              </a:rPr>
              <a:t>Non adrénergique et non cholinergique</a:t>
            </a:r>
          </a:p>
          <a:p>
            <a:pPr lvl="0"/>
            <a:r>
              <a:rPr lang="fr-FR" sz="3600" u="sng" dirty="0" smtClean="0"/>
              <a:t>Humoral </a:t>
            </a:r>
            <a:r>
              <a:rPr lang="fr-FR" sz="3600" dirty="0" smtClean="0"/>
              <a:t>par l’intermédiaire de </a:t>
            </a:r>
            <a:r>
              <a:rPr lang="fr-FR" sz="3600" b="1" dirty="0" smtClean="0">
                <a:solidFill>
                  <a:srgbClr val="C00000"/>
                </a:solidFill>
              </a:rPr>
              <a:t>médiateurs</a:t>
            </a:r>
            <a:r>
              <a:rPr lang="fr-FR" sz="3600" dirty="0" smtClean="0"/>
              <a:t> libérés par </a:t>
            </a:r>
            <a:r>
              <a:rPr lang="fr-FR" sz="3600" b="1" dirty="0" smtClean="0">
                <a:solidFill>
                  <a:srgbClr val="C00000"/>
                </a:solidFill>
              </a:rPr>
              <a:t>l’épithélium</a:t>
            </a:r>
            <a:r>
              <a:rPr lang="fr-FR" sz="3600" dirty="0" smtClean="0"/>
              <a:t> bronchique au cours de </a:t>
            </a:r>
            <a:r>
              <a:rPr lang="fr-FR" sz="3600" b="1" dirty="0" smtClean="0">
                <a:solidFill>
                  <a:srgbClr val="C00000"/>
                </a:solidFill>
              </a:rPr>
              <a:t>réactions inflammatoires</a:t>
            </a:r>
            <a:r>
              <a:rPr lang="fr-FR" sz="36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>
                <a:solidFill>
                  <a:srgbClr val="FF0000"/>
                </a:solidFill>
              </a:rPr>
              <a:t>Rappel anatomique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Caractéristiques mécaniques des bronches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de la contraction et de la relaxation du muscle lisse bronchique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Control  de la bronchomotricité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nerveux </a:t>
            </a:r>
          </a:p>
          <a:p>
            <a:pPr marL="937260" lvl="1" indent="-571500">
              <a:buFont typeface="+mj-lt"/>
              <a:buAutoNum type="alphaUcPeriod"/>
            </a:pPr>
            <a:r>
              <a:rPr lang="fr-FR" b="1" u="sng" dirty="0" smtClean="0"/>
              <a:t>Le contrôle humoral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Exploration de la bronchomotricité</a:t>
            </a:r>
            <a:endParaRPr lang="fr-FR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/>
              <a:t>II. Rappel anatomique 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A. Morphologie de l’arbre bronchique : </a:t>
            </a:r>
          </a:p>
          <a:p>
            <a:r>
              <a:rPr lang="fr-FR" sz="3200" dirty="0" smtClean="0"/>
              <a:t>Faisant suite aux VAS ; le réseau bronchique ressemble à un </a:t>
            </a:r>
            <a:r>
              <a:rPr lang="fr-FR" sz="3200" b="1" dirty="0" smtClean="0">
                <a:solidFill>
                  <a:srgbClr val="C00000"/>
                </a:solidFill>
              </a:rPr>
              <a:t>arbre renversé </a:t>
            </a:r>
            <a:r>
              <a:rPr lang="fr-FR" sz="3200" dirty="0" smtClean="0"/>
              <a:t>(la trachée = tronc, les divisions successives (générations) = branches). </a:t>
            </a:r>
          </a:p>
          <a:p>
            <a:r>
              <a:rPr lang="fr-FR" sz="3200" dirty="0" smtClean="0"/>
              <a:t>On distingue 3 zones différentes sur le plan fonctionnel :</a:t>
            </a:r>
          </a:p>
          <a:p>
            <a:pPr lvl="1"/>
            <a:r>
              <a:rPr lang="fr-FR" sz="2800" dirty="0" smtClean="0"/>
              <a:t>Voies de conduction : </a:t>
            </a:r>
            <a:r>
              <a:rPr lang="fr-FR" sz="3200" dirty="0" smtClean="0"/>
              <a:t>G1 à G14</a:t>
            </a:r>
          </a:p>
          <a:p>
            <a:pPr lvl="1"/>
            <a:r>
              <a:rPr lang="fr-FR" sz="2800" dirty="0" smtClean="0"/>
              <a:t>Voies de transition : G15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à G18</a:t>
            </a:r>
            <a:r>
              <a:rPr lang="fr-FR" sz="2800" baseline="30000" dirty="0" smtClean="0"/>
              <a:t>ème</a:t>
            </a:r>
            <a:endParaRPr lang="fr-FR" sz="2800" dirty="0" smtClean="0"/>
          </a:p>
          <a:p>
            <a:pPr lvl="1"/>
            <a:r>
              <a:rPr lang="fr-FR" sz="2800" dirty="0" smtClean="0"/>
              <a:t>Voies respiratoires : G 19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à G 24</a:t>
            </a:r>
            <a:r>
              <a:rPr lang="fr-FR" sz="2800" baseline="30000" dirty="0" smtClean="0"/>
              <a:t>ème</a:t>
            </a:r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De la trachée vers les bronches périphériques, le </a:t>
            </a:r>
            <a:r>
              <a:rPr lang="fr-FR" sz="3200" b="1" dirty="0" smtClean="0">
                <a:solidFill>
                  <a:srgbClr val="FF0000"/>
                </a:solidFill>
              </a:rPr>
              <a:t>calibre des VA diminue</a:t>
            </a:r>
            <a:r>
              <a:rPr lang="fr-FR" sz="3200" b="1" dirty="0" smtClean="0"/>
              <a:t>, mais </a:t>
            </a:r>
            <a:r>
              <a:rPr lang="fr-FR" sz="3200" b="1" dirty="0" smtClean="0">
                <a:solidFill>
                  <a:srgbClr val="FF0000"/>
                </a:solidFill>
              </a:rPr>
              <a:t>la surface de section augmente</a:t>
            </a:r>
            <a:r>
              <a:rPr lang="fr-FR" sz="3200" b="1" dirty="0" smtClean="0"/>
              <a:t> : </a:t>
            </a:r>
          </a:p>
          <a:p>
            <a:pPr lvl="1"/>
            <a:r>
              <a:rPr lang="fr-FR" sz="3000" b="1" dirty="0" smtClean="0"/>
              <a:t> la trachée : 2.5 cm2</a:t>
            </a:r>
          </a:p>
          <a:p>
            <a:pPr lvl="1"/>
            <a:r>
              <a:rPr lang="fr-FR" sz="3000" b="1" dirty="0" smtClean="0"/>
              <a:t>Les alvéoles :  80 m2</a:t>
            </a:r>
          </a:p>
          <a:p>
            <a:r>
              <a:rPr lang="fr-FR" sz="3200" b="1" dirty="0" smtClean="0"/>
              <a:t>Les résistances à l’écoulement de l’air dépendent du diamètre mais aussi de la surface (loi de Poiseuille)</a:t>
            </a:r>
          </a:p>
          <a:p>
            <a:pPr lvl="1"/>
            <a:r>
              <a:rPr lang="fr-FR" sz="3200" b="1" dirty="0" smtClean="0"/>
              <a:t>Elles sont </a:t>
            </a:r>
            <a:r>
              <a:rPr lang="fr-FR" sz="3200" b="1" dirty="0" smtClean="0">
                <a:solidFill>
                  <a:srgbClr val="00B0F0"/>
                </a:solidFill>
              </a:rPr>
              <a:t>maximales</a:t>
            </a:r>
            <a:r>
              <a:rPr lang="fr-FR" sz="3200" b="1" dirty="0" smtClean="0"/>
              <a:t> au niveau des bronches </a:t>
            </a:r>
            <a:r>
              <a:rPr lang="fr-FR" sz="3200" b="1" dirty="0" smtClean="0">
                <a:solidFill>
                  <a:srgbClr val="00B0F0"/>
                </a:solidFill>
              </a:rPr>
              <a:t>proximales</a:t>
            </a:r>
            <a:r>
              <a:rPr lang="fr-FR" sz="3200" b="1" dirty="0" smtClean="0"/>
              <a:t>: </a:t>
            </a:r>
            <a:r>
              <a:rPr lang="fr-FR" sz="3200" b="1" dirty="0" smtClean="0">
                <a:solidFill>
                  <a:srgbClr val="FF0000"/>
                </a:solidFill>
              </a:rPr>
              <a:t>90%</a:t>
            </a:r>
            <a:r>
              <a:rPr lang="fr-FR" sz="3200" b="1" dirty="0" smtClean="0"/>
              <a:t> des RVA</a:t>
            </a:r>
          </a:p>
          <a:p>
            <a:pPr lvl="1"/>
            <a:r>
              <a:rPr lang="fr-FR" sz="3200" b="1" dirty="0" smtClean="0"/>
              <a:t>Au niveau de bronchioles respiratoires et alvéoles : </a:t>
            </a:r>
            <a:r>
              <a:rPr lang="fr-FR" sz="3200" b="1" dirty="0" smtClean="0">
                <a:solidFill>
                  <a:srgbClr val="FF0000"/>
                </a:solidFill>
              </a:rPr>
              <a:t>10 %</a:t>
            </a:r>
            <a:r>
              <a:rPr lang="fr-FR" sz="3200" b="1" dirty="0" smtClean="0"/>
              <a:t> des RVA</a:t>
            </a:r>
          </a:p>
          <a:p>
            <a:endParaRPr lang="fr-FR" b="1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B. Caractéristiques du muscle lisse des bronches :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57364"/>
            <a:ext cx="9001156" cy="5000636"/>
          </a:xfrm>
        </p:spPr>
        <p:txBody>
          <a:bodyPr>
            <a:normAutofit/>
          </a:bodyPr>
          <a:lstStyle/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Les voies aériennes centrales</a:t>
            </a:r>
            <a:r>
              <a:rPr lang="fr-FR" sz="2800" dirty="0" smtClean="0"/>
              <a:t> : de la trachée aux petites bronches (10eme génération) ont une </a:t>
            </a:r>
            <a:r>
              <a:rPr lang="fr-FR" sz="2800" b="1" dirty="0" smtClean="0">
                <a:solidFill>
                  <a:srgbClr val="FF0000"/>
                </a:solidFill>
              </a:rPr>
              <a:t>armature cartilagineuse</a:t>
            </a:r>
            <a:r>
              <a:rPr lang="fr-FR" sz="2800" dirty="0" smtClean="0"/>
              <a:t> ; le muscle lisse est situé au niveau de la </a:t>
            </a:r>
            <a:r>
              <a:rPr lang="fr-FR" sz="2800" b="1" dirty="0" smtClean="0">
                <a:solidFill>
                  <a:srgbClr val="FF0000"/>
                </a:solidFill>
              </a:rPr>
              <a:t>partie postérieure </a:t>
            </a:r>
            <a:r>
              <a:rPr lang="fr-FR" sz="2800" dirty="0" smtClean="0"/>
              <a:t>de cette armature</a:t>
            </a:r>
          </a:p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Les voies aériennes périphériques</a:t>
            </a:r>
            <a:r>
              <a:rPr lang="fr-FR" sz="2800" dirty="0" smtClean="0"/>
              <a:t> (des bronchioles aux alvéoles) sont des conduits dont le diamètre est &lt; 1mm dépourvus de cartilage,  </a:t>
            </a:r>
            <a:r>
              <a:rPr lang="fr-FR" sz="2800" dirty="0" err="1" smtClean="0"/>
              <a:t>intraparenchymateux</a:t>
            </a:r>
            <a:r>
              <a:rPr lang="fr-FR" sz="2800" dirty="0" smtClean="0"/>
              <a:t> ; le muscle lisse </a:t>
            </a:r>
            <a:r>
              <a:rPr lang="fr-FR" sz="2800" b="1" dirty="0" smtClean="0">
                <a:solidFill>
                  <a:srgbClr val="FF0000"/>
                </a:solidFill>
              </a:rPr>
              <a:t>entoure complètement </a:t>
            </a:r>
            <a:r>
              <a:rPr lang="fr-FR" sz="2800" dirty="0" smtClean="0"/>
              <a:t>les voies aériennes. il est localisé au niveau de la </a:t>
            </a:r>
            <a:r>
              <a:rPr lang="fr-FR" sz="2800" b="1" dirty="0" smtClean="0">
                <a:solidFill>
                  <a:srgbClr val="FF0000"/>
                </a:solidFill>
              </a:rPr>
              <a:t>sous muqueuse</a:t>
            </a:r>
            <a:r>
              <a:rPr lang="fr-FR" sz="28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809</Words>
  <PresentationFormat>Affichage à l'écran (4:3)</PresentationFormat>
  <Paragraphs>232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Débit</vt:lpstr>
      <vt:lpstr>Programme </vt:lpstr>
      <vt:lpstr>LA BRONCHOMOTRICITE :  physiologie et exploration </vt:lpstr>
      <vt:lpstr>Plan</vt:lpstr>
      <vt:lpstr>I. Introduction :  </vt:lpstr>
      <vt:lpstr>Diapositive 5</vt:lpstr>
      <vt:lpstr>Plan</vt:lpstr>
      <vt:lpstr>II. Rappel anatomique  </vt:lpstr>
      <vt:lpstr>Diapositive 8</vt:lpstr>
      <vt:lpstr>B. Caractéristiques du muscle lisse des bronches : </vt:lpstr>
      <vt:lpstr>C. L’innervation du muscle lisse bronchique : </vt:lpstr>
      <vt:lpstr>Plan</vt:lpstr>
      <vt:lpstr>III. Caractéristiques mécaniques des bronches :  </vt:lpstr>
      <vt:lpstr>Plan</vt:lpstr>
      <vt:lpstr>IV. Mécanismes de la contraction et de la relaxation du muscle lisse bronchique </vt:lpstr>
      <vt:lpstr>N.B</vt:lpstr>
      <vt:lpstr>Plan</vt:lpstr>
      <vt:lpstr>V. Control  de la bronchomotricité  </vt:lpstr>
      <vt:lpstr>Diapositive 18</vt:lpstr>
      <vt:lpstr>Diapositive 19</vt:lpstr>
      <vt:lpstr>a) Mise en jeu : </vt:lpstr>
      <vt:lpstr>Diapositive 21</vt:lpstr>
      <vt:lpstr>Diapositive 22</vt:lpstr>
      <vt:lpstr>b)Mécanisme d’action :  </vt:lpstr>
      <vt:lpstr>Diapositive 24</vt:lpstr>
      <vt:lpstr>Diapositive 25</vt:lpstr>
      <vt:lpstr>B. Le contrôle humoral :  </vt:lpstr>
      <vt:lpstr>Diapositive 27</vt:lpstr>
      <vt:lpstr>Médiateurs  bronchoconstricteurs : </vt:lpstr>
      <vt:lpstr>Diapositive 29</vt:lpstr>
      <vt:lpstr>Plan</vt:lpstr>
      <vt:lpstr>VI. Exploration de la bronchomotricité : </vt:lpstr>
      <vt:lpstr>Diapositive 32</vt:lpstr>
      <vt:lpstr>Conclusion 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BRONCHOMOTRICITE :  physiologie et exploration </dc:title>
  <dc:creator>DELL</dc:creator>
  <cp:lastModifiedBy>user</cp:lastModifiedBy>
  <cp:revision>25</cp:revision>
  <dcterms:created xsi:type="dcterms:W3CDTF">2012-07-18T08:35:41Z</dcterms:created>
  <dcterms:modified xsi:type="dcterms:W3CDTF">2012-11-19T07:00:09Z</dcterms:modified>
</cp:coreProperties>
</file>